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19" r:id="rId2"/>
    <p:sldId id="444" r:id="rId3"/>
    <p:sldId id="448" r:id="rId4"/>
    <p:sldId id="422" r:id="rId5"/>
    <p:sldId id="438" r:id="rId6"/>
    <p:sldId id="429" r:id="rId7"/>
    <p:sldId id="430" r:id="rId8"/>
  </p:sldIdLst>
  <p:sldSz cx="9144000" cy="6858000" type="screen4x3"/>
  <p:notesSz cx="6881813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991"/>
    <a:srgbClr val="2A3350"/>
    <a:srgbClr val="002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8" autoAdjust="0"/>
    <p:restoredTop sz="94660"/>
  </p:normalViewPr>
  <p:slideViewPr>
    <p:cSldViewPr>
      <p:cViewPr varScale="1">
        <p:scale>
          <a:sx n="89" d="100"/>
          <a:sy n="89" d="100"/>
        </p:scale>
        <p:origin x="1421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02816FF-FA94-4E13-A1E3-A591A86E76DC}" type="datetimeFigureOut">
              <a:rPr lang="en-CA" smtClean="0"/>
              <a:t>28/09/2015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ABC1E96-0DD4-4065-B568-8C13328877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67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C1E96-0DD4-4065-B568-8C13328877DC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929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ov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200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tov gener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12" descr="Satov logo.jpg                                                 003FC582Aegis24                        C3E30A56: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6607175"/>
            <a:ext cx="627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8813800" y="6654800"/>
            <a:ext cx="2174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fld id="{155D007B-F176-45C7-AD29-62B02A779E20}" type="slidenum">
              <a:rPr lang="en-CA" altLang="en-US" sz="1400">
                <a:solidFill>
                  <a:srgbClr val="808080"/>
                </a:solidFill>
                <a:cs typeface="Arial" pitchFamily="34" charset="0"/>
              </a:rPr>
              <a:pPr algn="r" eaLnBrk="0" fontAlgn="base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400" dirty="0">
              <a:solidFill>
                <a:srgbClr val="002E5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98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63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oleObject" Target="../embeddings/oleObject3.bin"/><Relationship Id="rId18" Type="http://schemas.openxmlformats.org/officeDocument/2006/relationships/image" Target="../media/image4.emf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slideLayout" Target="../slideLayouts/slideLayout2.xml"/><Relationship Id="rId17" Type="http://schemas.openxmlformats.org/officeDocument/2006/relationships/oleObject" Target="../embeddings/oleObject5.bin"/><Relationship Id="rId2" Type="http://schemas.openxmlformats.org/officeDocument/2006/relationships/tags" Target="../tags/tag4.xml"/><Relationship Id="rId16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oleObject" Target="../embeddings/oleObject4.bin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9.xml"/><Relationship Id="rId7" Type="http://schemas.openxmlformats.org/officeDocument/2006/relationships/oleObject" Target="../embeddings/oleObject6.bin"/><Relationship Id="rId2" Type="http://schemas.openxmlformats.org/officeDocument/2006/relationships/tags" Target="../tags/tag18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6.emf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slideLayout" Target="../slideLayouts/slideLayout2.xml"/><Relationship Id="rId17" Type="http://schemas.openxmlformats.org/officeDocument/2006/relationships/oleObject" Target="../embeddings/oleObject9.bin"/><Relationship Id="rId2" Type="http://schemas.openxmlformats.org/officeDocument/2006/relationships/tags" Target="../tags/tag21.xml"/><Relationship Id="rId16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oleObject" Target="../embeddings/oleObject8.bin"/><Relationship Id="rId10" Type="http://schemas.openxmlformats.org/officeDocument/2006/relationships/tags" Target="../tags/tag29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684213" y="3356992"/>
            <a:ext cx="4474302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D5E"/>
                </a:solidFill>
                <a:effectLst/>
                <a:uLnTx/>
                <a:uFillTx/>
                <a:latin typeface="Arial"/>
              </a:rPr>
              <a:t>Contact center</a:t>
            </a:r>
            <a:r>
              <a:rPr kumimoji="0" lang="en-US" sz="2700" b="0" i="0" u="none" strike="noStrike" kern="0" cap="none" spc="0" normalizeH="0" noProof="0" dirty="0" smtClean="0">
                <a:ln>
                  <a:noFill/>
                </a:ln>
                <a:solidFill>
                  <a:srgbClr val="002D5E"/>
                </a:solidFill>
                <a:effectLst/>
                <a:uLnTx/>
                <a:uFillTx/>
                <a:latin typeface="Arial"/>
              </a:rPr>
              <a:t> perspectives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64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188417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73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CA" sz="1400" dirty="0">
              <a:latin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5998" y="687600"/>
            <a:ext cx="6066202" cy="507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5756"/>
              </a:buClr>
            </a:pPr>
            <a:r>
              <a:rPr lang="en-CA" sz="2700" dirty="0" smtClean="0">
                <a:solidFill>
                  <a:srgbClr val="002E5E"/>
                </a:solidFill>
                <a:latin typeface="Arial" pitchFamily="34" charset="0"/>
              </a:rPr>
              <a:t>Contact centers </a:t>
            </a:r>
            <a:r>
              <a:rPr lang="en-CA" sz="2700" dirty="0">
                <a:solidFill>
                  <a:srgbClr val="002E5E"/>
                </a:solidFill>
                <a:latin typeface="Arial" pitchFamily="34" charset="0"/>
              </a:rPr>
              <a:t>p</a:t>
            </a:r>
            <a:r>
              <a:rPr lang="en-CA" sz="2700" dirty="0" smtClean="0">
                <a:solidFill>
                  <a:srgbClr val="002E5E"/>
                </a:solidFill>
                <a:latin typeface="Arial" pitchFamily="34" charset="0"/>
              </a:rPr>
              <a:t>lay a critical role in shaping the customer experience</a:t>
            </a:r>
            <a:endParaRPr lang="en-US" sz="2700" dirty="0">
              <a:solidFill>
                <a:srgbClr val="002E5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5761001"/>
            <a:ext cx="9144000" cy="0"/>
          </a:xfrm>
          <a:prstGeom prst="line">
            <a:avLst/>
          </a:prstGeom>
          <a:solidFill>
            <a:srgbClr val="EFEEEE"/>
          </a:solidFill>
          <a:ln w="1587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7" name="Object 16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03750535"/>
              </p:ext>
            </p:extLst>
          </p:nvPr>
        </p:nvGraphicFramePr>
        <p:xfrm>
          <a:off x="4686300" y="2933699"/>
          <a:ext cx="2581175" cy="2924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74" name="Chart" r:id="rId15" imgW="2581175" imgH="2924190" progId="MSGraph.Chart.8">
                  <p:embed followColorScheme="full"/>
                </p:oleObj>
              </mc:Choice>
              <mc:Fallback>
                <p:oleObj name="Chart" r:id="rId15" imgW="2581175" imgH="292419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686300" y="2933699"/>
                        <a:ext cx="2581175" cy="2924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Placeholder 24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5227638" y="5924550"/>
            <a:ext cx="1509713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9121EFA8-159E-49F4-8C3B-9428C34E76D7}" type="datetime'L''ike''''''liho''''o''''d ''of'' custom''er def''''e''ction'">
              <a:rPr lang="en-US" sz="1400">
                <a:cs typeface="+mn-cs"/>
              </a:rPr>
              <a:pPr/>
              <a:t>Likelihood of customer defection</a:t>
            </a:fld>
            <a:endParaRPr lang="en-CA" sz="1400" dirty="0">
              <a:latin typeface="+mn-lt"/>
              <a:cs typeface="+mn-cs"/>
              <a:sym typeface="+mn-lt"/>
            </a:endParaRPr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 bwMode="auto">
          <a:xfrm>
            <a:off x="1587500" y="2593975"/>
            <a:ext cx="250825" cy="1873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Rectangle 22"/>
          <p:cNvSpPr/>
          <p:nvPr>
            <p:custDataLst>
              <p:tags r:id="rId7"/>
            </p:custDataLst>
          </p:nvPr>
        </p:nvSpPr>
        <p:spPr bwMode="auto">
          <a:xfrm>
            <a:off x="444500" y="2593975"/>
            <a:ext cx="250825" cy="187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Text Placeholder 23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1889125" y="2589213"/>
            <a:ext cx="9953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fld id="{A94CCD4B-05EC-48D4-8A6D-6B3E5D0E2C6F}" type="datetime'''''''''''N''''''''o''t re''''s''ol''ve''''''''d'">
              <a:rPr lang="en-US" sz="1400">
                <a:cs typeface="+mn-cs"/>
              </a:rPr>
              <a:pPr/>
              <a:t>Not resolved</a:t>
            </a:fld>
            <a:endParaRPr lang="en-CA" sz="1400" dirty="0">
              <a:cs typeface="+mn-cs"/>
              <a:sym typeface="Arial" panose="020B0604020202020204" pitchFamily="34" charset="0"/>
            </a:endParaRPr>
          </a:p>
        </p:txBody>
      </p:sp>
      <p:sp>
        <p:nvSpPr>
          <p:cNvPr id="22" name="Text Placeholder 22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746126" y="2589213"/>
            <a:ext cx="7397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fld id="{6E1013E9-0708-4C82-8F61-519F19B1F83E}" type="datetime'''Re''s''''''''''''''''''o''l''''''''''''''''v''''''''ed'''''">
              <a:rPr lang="en-US" sz="1400">
                <a:cs typeface="+mn-cs"/>
              </a:rPr>
              <a:pPr/>
              <a:t>Resolved</a:t>
            </a:fld>
            <a:endParaRPr lang="en-CA" sz="1400" dirty="0">
              <a:latin typeface="+mn-lt"/>
              <a:cs typeface="+mn-cs"/>
              <a:sym typeface="+mn-lt"/>
            </a:endParaRPr>
          </a:p>
        </p:txBody>
      </p:sp>
      <p:graphicFrame>
        <p:nvGraphicFramePr>
          <p:cNvPr id="28" name="Object 27"/>
          <p:cNvGraphicFramePr>
            <a:graphicFrameLocks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845927158"/>
              </p:ext>
            </p:extLst>
          </p:nvPr>
        </p:nvGraphicFramePr>
        <p:xfrm>
          <a:off x="1219200" y="2933699"/>
          <a:ext cx="2590892" cy="2924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75" name="Chart" r:id="rId17" imgW="2590892" imgH="2924190" progId="MSGraph.Chart.8">
                  <p:embed followColorScheme="full"/>
                </p:oleObj>
              </mc:Choice>
              <mc:Fallback>
                <p:oleObj name="Chart" r:id="rId17" imgW="2590892" imgH="292419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219200" y="2933699"/>
                        <a:ext cx="2590892" cy="2924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Placeholder 8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1543050" y="5924550"/>
            <a:ext cx="1962150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E5948DD6-F413-45A6-A42A-F3404E5F1F6C}" type="datetime'Li''k''el''ih''o''o''d to'' recommend organ''iza''ti''o''n'">
              <a:rPr lang="en-US" sz="1400">
                <a:latin typeface="+mn-lt"/>
                <a:cs typeface="+mn-cs"/>
                <a:sym typeface="+mn-lt"/>
              </a:rPr>
              <a:pPr marL="0" indent="0" algn="ctr">
                <a:spcBef>
                  <a:spcPct val="0"/>
                </a:spcBef>
                <a:buNone/>
              </a:pPr>
              <a:t>Likelihood to recommend organization</a:t>
            </a:fld>
            <a:endParaRPr lang="en-CA" sz="1400" dirty="0">
              <a:latin typeface="+mn-lt"/>
              <a:cs typeface="+mn-cs"/>
              <a:sym typeface="+mn-lt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05998" y="1916113"/>
            <a:ext cx="4193994" cy="3188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600" dirty="0" smtClean="0">
                <a:solidFill>
                  <a:srgbClr val="FF7C00"/>
                </a:solidFill>
              </a:rPr>
              <a:t>Contact resolution impact on loyalty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7C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000" b="0" i="0" u="none" strike="noStrike" kern="1200" cap="none" spc="0" normalizeH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251075"/>
            <a:ext cx="1579562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SzTx/>
              <a:buNone/>
              <a:tabLst/>
            </a:pPr>
            <a:r>
              <a:rPr kumimoji="0" lang="en-CA" sz="1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issue:</a:t>
            </a:r>
          </a:p>
        </p:txBody>
      </p:sp>
    </p:spTree>
    <p:extLst>
      <p:ext uri="{BB962C8B-B14F-4D97-AF65-F5344CB8AC3E}">
        <p14:creationId xmlns:p14="http://schemas.microsoft.com/office/powerpoint/2010/main" val="133156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355976" y="1700808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7C00"/>
                </a:solidFill>
                <a:effectLst/>
                <a:uLnTx/>
                <a:uFillTx/>
                <a:latin typeface="Arial"/>
              </a:rPr>
              <a:t>What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7C00"/>
                </a:solidFill>
                <a:effectLst/>
                <a:uLnTx/>
                <a:uFillTx/>
                <a:latin typeface="Arial"/>
              </a:rPr>
              <a:t> it means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7C00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700808"/>
            <a:ext cx="239499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defRPr/>
            </a:pPr>
            <a:r>
              <a:rPr lang="en-CA" sz="1600" kern="0" dirty="0" smtClean="0">
                <a:solidFill>
                  <a:srgbClr val="FF7C00"/>
                </a:solidFill>
              </a:rPr>
              <a:t>Trend </a:t>
            </a:r>
            <a:endParaRPr lang="en-CA" sz="1600" kern="0" dirty="0">
              <a:solidFill>
                <a:srgbClr val="FF7C00"/>
              </a:solidFill>
            </a:endParaRPr>
          </a:p>
        </p:txBody>
      </p:sp>
      <p:sp>
        <p:nvSpPr>
          <p:cNvPr id="18" name="TextBox 17"/>
          <p:cNvSpPr txBox="1"/>
          <p:nvPr>
            <p:custDataLst>
              <p:tags r:id="rId2"/>
            </p:custDataLst>
          </p:nvPr>
        </p:nvSpPr>
        <p:spPr>
          <a:xfrm>
            <a:off x="305999" y="687600"/>
            <a:ext cx="7506361" cy="507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buClr>
                <a:srgbClr val="565756"/>
              </a:buClr>
            </a:pPr>
            <a:r>
              <a:rPr lang="en-US" altLang="en-US" sz="2700" dirty="0">
                <a:solidFill>
                  <a:srgbClr val="002E5E"/>
                </a:solidFill>
              </a:rPr>
              <a:t>Contact </a:t>
            </a:r>
            <a:r>
              <a:rPr lang="en-US" altLang="en-US" sz="2700" dirty="0" smtClean="0">
                <a:solidFill>
                  <a:srgbClr val="002E5E"/>
                </a:solidFill>
              </a:rPr>
              <a:t>centers </a:t>
            </a:r>
            <a:r>
              <a:rPr lang="en-US" altLang="en-US" sz="2700" dirty="0">
                <a:solidFill>
                  <a:srgbClr val="002E5E"/>
                </a:solidFill>
              </a:rPr>
              <a:t>are changing </a:t>
            </a:r>
            <a:r>
              <a:rPr lang="en-US" altLang="en-US" sz="2700" dirty="0" smtClean="0">
                <a:solidFill>
                  <a:srgbClr val="002E5E"/>
                </a:solidFill>
              </a:rPr>
              <a:t>with the times</a:t>
            </a:r>
            <a:endParaRPr lang="en-US" altLang="en-US" sz="2700" dirty="0">
              <a:solidFill>
                <a:srgbClr val="FF00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07794" y="2242120"/>
            <a:ext cx="3472118" cy="36861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2E5E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9pPr>
          </a:lstStyle>
          <a:p>
            <a:pPr marL="0" lvl="0" indent="0" eaLnBrk="1" fontAlgn="b" hangingPunct="1">
              <a:spcBef>
                <a:spcPts val="1800"/>
              </a:spcBef>
            </a:pPr>
            <a:r>
              <a:rPr lang="en-CA" sz="1400" dirty="0">
                <a:latin typeface="Arial" pitchFamily="34" charset="0"/>
              </a:rPr>
              <a:t>Contact </a:t>
            </a:r>
            <a:r>
              <a:rPr lang="en-CA" sz="1400" dirty="0" smtClean="0">
                <a:latin typeface="Arial" pitchFamily="34" charset="0"/>
              </a:rPr>
              <a:t>centers </a:t>
            </a:r>
            <a:r>
              <a:rPr lang="en-CA" sz="1400" dirty="0">
                <a:latin typeface="Arial" pitchFamily="34" charset="0"/>
              </a:rPr>
              <a:t>are going </a:t>
            </a:r>
            <a:r>
              <a:rPr lang="en-CA" sz="1400" dirty="0" smtClean="0">
                <a:latin typeface="Arial" pitchFamily="34" charset="0"/>
              </a:rPr>
              <a:t>digital</a:t>
            </a:r>
          </a:p>
          <a:p>
            <a:pPr marL="0" lvl="0" indent="0" eaLnBrk="1" fontAlgn="b" hangingPunct="1">
              <a:spcBef>
                <a:spcPts val="1800"/>
              </a:spcBef>
            </a:pPr>
            <a:endParaRPr lang="en-CA" sz="1400" dirty="0">
              <a:latin typeface="Arial" pitchFamily="34" charset="0"/>
            </a:endParaRPr>
          </a:p>
          <a:p>
            <a:pPr marL="0" lvl="0" indent="0" eaLnBrk="1" fontAlgn="b" hangingPunct="1">
              <a:spcBef>
                <a:spcPts val="1800"/>
              </a:spcBef>
            </a:pPr>
            <a:endParaRPr lang="en-CA" sz="1400" dirty="0" smtClean="0">
              <a:latin typeface="Arial" pitchFamily="34" charset="0"/>
            </a:endParaRPr>
          </a:p>
          <a:p>
            <a:pPr marL="0" lvl="0" indent="0" eaLnBrk="1" fontAlgn="b" hangingPunct="1">
              <a:spcBef>
                <a:spcPts val="1800"/>
              </a:spcBef>
            </a:pPr>
            <a:endParaRPr lang="en-CA" sz="300" dirty="0" smtClean="0">
              <a:latin typeface="Arial" pitchFamily="34" charset="0"/>
            </a:endParaRPr>
          </a:p>
          <a:p>
            <a:pPr marL="0" lvl="0" indent="0" eaLnBrk="1" fontAlgn="b" hangingPunct="1">
              <a:spcBef>
                <a:spcPts val="1800"/>
              </a:spcBef>
            </a:pPr>
            <a:r>
              <a:rPr lang="en-CA" sz="1400" dirty="0" smtClean="0">
                <a:latin typeface="Arial" pitchFamily="34" charset="0"/>
              </a:rPr>
              <a:t>Analytics </a:t>
            </a:r>
            <a:r>
              <a:rPr lang="en-CA" sz="1400" dirty="0">
                <a:latin typeface="Arial" pitchFamily="34" charset="0"/>
              </a:rPr>
              <a:t>will enable a superior customer </a:t>
            </a:r>
            <a:r>
              <a:rPr lang="en-CA" sz="1400" dirty="0" smtClean="0">
                <a:latin typeface="Arial" pitchFamily="34" charset="0"/>
              </a:rPr>
              <a:t>experience</a:t>
            </a:r>
          </a:p>
          <a:p>
            <a:pPr marL="0" lvl="0" indent="0" eaLnBrk="1" fontAlgn="b" hangingPunct="1">
              <a:spcBef>
                <a:spcPts val="1800"/>
              </a:spcBef>
            </a:pPr>
            <a:endParaRPr lang="en-CA" sz="1400" dirty="0">
              <a:latin typeface="Arial" pitchFamily="34" charset="0"/>
            </a:endParaRPr>
          </a:p>
          <a:p>
            <a:pPr marL="0" lvl="1" indent="0" eaLnBrk="1" hangingPunct="1">
              <a:spcBef>
                <a:spcPts val="1800"/>
              </a:spcBef>
              <a:spcAft>
                <a:spcPts val="0"/>
              </a:spcAft>
              <a:buClr>
                <a:srgbClr val="565756"/>
              </a:buClr>
              <a:buNone/>
              <a:defRPr/>
            </a:pPr>
            <a:endParaRPr lang="en-CA" sz="2000" kern="0" dirty="0" smtClean="0">
              <a:solidFill>
                <a:srgbClr val="002E5E"/>
              </a:solidFill>
              <a:latin typeface="Arial"/>
            </a:endParaRPr>
          </a:p>
          <a:p>
            <a:pPr marL="0" lvl="1" indent="0" eaLnBrk="1" hangingPunct="1">
              <a:spcBef>
                <a:spcPts val="1800"/>
              </a:spcBef>
              <a:spcAft>
                <a:spcPts val="0"/>
              </a:spcAft>
              <a:buClr>
                <a:srgbClr val="565756"/>
              </a:buClr>
              <a:buNone/>
              <a:defRPr/>
            </a:pPr>
            <a:r>
              <a:rPr lang="en-CA" sz="1400" kern="0" dirty="0">
                <a:solidFill>
                  <a:srgbClr val="002E5E"/>
                </a:solidFill>
                <a:latin typeface="Arial"/>
              </a:rPr>
              <a:t>Customers </a:t>
            </a:r>
            <a:r>
              <a:rPr lang="en-CA" sz="1400" kern="0" dirty="0" smtClean="0">
                <a:solidFill>
                  <a:srgbClr val="002E5E"/>
                </a:solidFill>
                <a:latin typeface="Arial"/>
              </a:rPr>
              <a:t>are more time-constrained and want </a:t>
            </a:r>
            <a:r>
              <a:rPr lang="en-CA" sz="1400" kern="0" dirty="0">
                <a:solidFill>
                  <a:srgbClr val="002E5E"/>
                </a:solidFill>
                <a:latin typeface="Arial"/>
              </a:rPr>
              <a:t>their issues resolved promptly</a:t>
            </a:r>
            <a:endParaRPr lang="en-US" sz="16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355976" y="2242120"/>
            <a:ext cx="4284366" cy="36861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2E5E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9pPr>
          </a:lstStyle>
          <a:p>
            <a:pPr marL="0" lvl="0" indent="0" eaLnBrk="1" fontAlgn="b" hangingPunct="1">
              <a:spcBef>
                <a:spcPts val="600"/>
              </a:spcBef>
            </a:pPr>
            <a:r>
              <a:rPr lang="en-US" sz="1400" dirty="0">
                <a:latin typeface="Arial" pitchFamily="34" charset="0"/>
              </a:rPr>
              <a:t>Interactions will increase but voice traffic will decrease</a:t>
            </a:r>
          </a:p>
          <a:p>
            <a:pPr marL="0" lvl="0" indent="0" eaLnBrk="1" fontAlgn="b" hangingPunct="1">
              <a:spcBef>
                <a:spcPts val="600"/>
              </a:spcBef>
            </a:pPr>
            <a:r>
              <a:rPr lang="en-US" sz="1400" dirty="0">
                <a:latin typeface="Arial" pitchFamily="34" charset="0"/>
              </a:rPr>
              <a:t>Companies </a:t>
            </a:r>
            <a:r>
              <a:rPr lang="en-US" sz="1400" dirty="0" smtClean="0">
                <a:latin typeface="Arial" pitchFamily="34" charset="0"/>
              </a:rPr>
              <a:t>will invest </a:t>
            </a:r>
            <a:r>
              <a:rPr lang="en-US" sz="1400" dirty="0">
                <a:latin typeface="Arial" pitchFamily="34" charset="0"/>
              </a:rPr>
              <a:t>in IT infrastructure to enable </a:t>
            </a:r>
            <a:r>
              <a:rPr lang="en-US" sz="1400" dirty="0" smtClean="0">
                <a:latin typeface="Arial" pitchFamily="34" charset="0"/>
              </a:rPr>
              <a:t>an </a:t>
            </a:r>
            <a:r>
              <a:rPr lang="en-US" sz="1400" dirty="0">
                <a:latin typeface="Arial" pitchFamily="34" charset="0"/>
              </a:rPr>
              <a:t>omni-channel </a:t>
            </a:r>
            <a:r>
              <a:rPr lang="en-US" sz="1400" dirty="0" smtClean="0">
                <a:latin typeface="Arial" pitchFamily="34" charset="0"/>
              </a:rPr>
              <a:t>experience</a:t>
            </a:r>
          </a:p>
          <a:p>
            <a:pPr marL="0" lvl="0" indent="0" eaLnBrk="1" fontAlgn="b" hangingPunct="1">
              <a:spcBef>
                <a:spcPts val="600"/>
              </a:spcBef>
            </a:pPr>
            <a:endParaRPr lang="en-US" sz="1400" dirty="0" smtClean="0">
              <a:latin typeface="Arial" pitchFamily="34" charset="0"/>
            </a:endParaRPr>
          </a:p>
          <a:p>
            <a:pPr marL="0" lvl="0" indent="0" eaLnBrk="1" fontAlgn="b" hangingPunct="1">
              <a:spcBef>
                <a:spcPts val="600"/>
              </a:spcBef>
            </a:pPr>
            <a:endParaRPr lang="en-US" sz="1400" dirty="0">
              <a:latin typeface="Arial" pitchFamily="34" charset="0"/>
            </a:endParaRPr>
          </a:p>
          <a:p>
            <a:pPr marL="0" lvl="0" indent="0" eaLnBrk="1" fontAlgn="b" hangingPunct="1">
              <a:spcBef>
                <a:spcPts val="600"/>
              </a:spcBef>
            </a:pPr>
            <a:r>
              <a:rPr lang="en-US" sz="1400" dirty="0">
                <a:latin typeface="Arial" pitchFamily="34" charset="0"/>
              </a:rPr>
              <a:t>Analytics </a:t>
            </a:r>
            <a:r>
              <a:rPr lang="en-US" sz="1400" dirty="0" smtClean="0">
                <a:latin typeface="Arial" pitchFamily="34" charset="0"/>
              </a:rPr>
              <a:t>will make the largest impact on the industry in the </a:t>
            </a:r>
            <a:r>
              <a:rPr lang="en-US" sz="1400" dirty="0">
                <a:latin typeface="Arial" pitchFamily="34" charset="0"/>
              </a:rPr>
              <a:t>next five years</a:t>
            </a:r>
          </a:p>
          <a:p>
            <a:pPr marL="0" lvl="0" indent="0" eaLnBrk="1" fontAlgn="b" hangingPunct="1">
              <a:spcBef>
                <a:spcPts val="600"/>
              </a:spcBef>
            </a:pPr>
            <a:r>
              <a:rPr lang="en-US" sz="1400" dirty="0">
                <a:latin typeface="Arial" pitchFamily="34" charset="0"/>
              </a:rPr>
              <a:t>Improved data will allow companies to leverage existing customer </a:t>
            </a:r>
            <a:r>
              <a:rPr lang="en-US" sz="1400" dirty="0" smtClean="0">
                <a:latin typeface="Arial" pitchFamily="34" charset="0"/>
              </a:rPr>
              <a:t>segmentation</a:t>
            </a:r>
          </a:p>
          <a:p>
            <a:pPr marL="0" lvl="0" indent="0" eaLnBrk="1" fontAlgn="b" hangingPunct="1">
              <a:spcBef>
                <a:spcPts val="600"/>
              </a:spcBef>
            </a:pPr>
            <a:endParaRPr lang="en-US" dirty="0" smtClean="0">
              <a:latin typeface="Arial" pitchFamily="34" charset="0"/>
            </a:endParaRPr>
          </a:p>
          <a:p>
            <a:pPr marL="0" lvl="0" indent="0" eaLnBrk="1" fontAlgn="b" hangingPunct="1">
              <a:spcBef>
                <a:spcPts val="600"/>
              </a:spcBef>
            </a:pPr>
            <a:endParaRPr lang="en-US" dirty="0">
              <a:latin typeface="Arial" pitchFamily="34" charset="0"/>
            </a:endParaRPr>
          </a:p>
          <a:p>
            <a:pPr marL="0" indent="0" eaLnBrk="1" fontAlgn="b" hangingPunct="1">
              <a:spcBef>
                <a:spcPts val="600"/>
              </a:spcBef>
            </a:pPr>
            <a:r>
              <a:rPr lang="en-US" sz="1400" dirty="0">
                <a:latin typeface="Arial" pitchFamily="34" charset="0"/>
              </a:rPr>
              <a:t>Ease of resolution is the most important determinant of customer </a:t>
            </a:r>
            <a:r>
              <a:rPr lang="en-US" sz="1400" dirty="0" smtClean="0">
                <a:latin typeface="Arial" pitchFamily="34" charset="0"/>
              </a:rPr>
              <a:t>satisfaction</a:t>
            </a:r>
            <a:endParaRPr lang="en-US" sz="1400" dirty="0"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7694" y="3573016"/>
            <a:ext cx="8332648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7694" y="5229200"/>
            <a:ext cx="8332648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59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98" y="687600"/>
            <a:ext cx="7958140" cy="507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5756"/>
              </a:buClr>
            </a:pPr>
            <a:r>
              <a:rPr lang="en-CA" sz="2700" dirty="0" smtClean="0">
                <a:solidFill>
                  <a:srgbClr val="002E5E"/>
                </a:solidFill>
                <a:latin typeface="Arial" pitchFamily="34" charset="0"/>
              </a:rPr>
              <a:t>Contact centers work best when they are aligned with customer expectations</a:t>
            </a:r>
            <a:endParaRPr lang="en-US" sz="2700" dirty="0">
              <a:solidFill>
                <a:srgbClr val="002E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325001"/>
            <a:ext cx="1887231" cy="962580"/>
          </a:xfrm>
          <a:prstGeom prst="rect">
            <a:avLst/>
          </a:prstGeom>
          <a:solidFill>
            <a:srgbClr val="5D7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/>
              <a:t>Business strategy</a:t>
            </a:r>
            <a:endParaRPr lang="en-CA" sz="1600" dirty="0"/>
          </a:p>
        </p:txBody>
      </p:sp>
      <p:sp>
        <p:nvSpPr>
          <p:cNvPr id="17" name="Rectangle 16"/>
          <p:cNvSpPr/>
          <p:nvPr/>
        </p:nvSpPr>
        <p:spPr>
          <a:xfrm>
            <a:off x="2951820" y="2325001"/>
            <a:ext cx="1887231" cy="962580"/>
          </a:xfrm>
          <a:prstGeom prst="rect">
            <a:avLst/>
          </a:prstGeom>
          <a:solidFill>
            <a:srgbClr val="5D7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/>
              <a:t>Target customers</a:t>
            </a:r>
            <a:endParaRPr lang="en-CA" sz="1600" dirty="0"/>
          </a:p>
        </p:txBody>
      </p:sp>
      <p:sp>
        <p:nvSpPr>
          <p:cNvPr id="18" name="Rectangle 17"/>
          <p:cNvSpPr/>
          <p:nvPr/>
        </p:nvSpPr>
        <p:spPr>
          <a:xfrm>
            <a:off x="5580112" y="2325001"/>
            <a:ext cx="1887231" cy="962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/>
              <a:t>Customer expectations</a:t>
            </a:r>
            <a:endParaRPr lang="en-CA" sz="1600" dirty="0"/>
          </a:p>
        </p:txBody>
      </p:sp>
      <p:cxnSp>
        <p:nvCxnSpPr>
          <p:cNvPr id="10" name="Straight Arrow Connector 9"/>
          <p:cNvCxnSpPr>
            <a:stCxn id="5" idx="3"/>
            <a:endCxn id="17" idx="1"/>
          </p:cNvCxnSpPr>
          <p:nvPr/>
        </p:nvCxnSpPr>
        <p:spPr>
          <a:xfrm>
            <a:off x="2275066" y="2806291"/>
            <a:ext cx="61244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3"/>
            <a:endCxn id="18" idx="1"/>
          </p:cNvCxnSpPr>
          <p:nvPr/>
        </p:nvCxnSpPr>
        <p:spPr>
          <a:xfrm>
            <a:off x="4903358" y="2806291"/>
            <a:ext cx="61244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2"/>
            <a:endCxn id="20" idx="0"/>
          </p:cNvCxnSpPr>
          <p:nvPr/>
        </p:nvCxnSpPr>
        <p:spPr>
          <a:xfrm>
            <a:off x="6523728" y="3369577"/>
            <a:ext cx="2150" cy="78091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946993" y="5301208"/>
            <a:ext cx="1417905" cy="8750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/>
              <a:t>Role</a:t>
            </a:r>
            <a:endParaRPr lang="en-CA" sz="1600" dirty="0"/>
          </a:p>
        </p:txBody>
      </p:sp>
      <p:sp>
        <p:nvSpPr>
          <p:cNvPr id="28" name="Rectangle 27"/>
          <p:cNvSpPr/>
          <p:nvPr/>
        </p:nvSpPr>
        <p:spPr>
          <a:xfrm>
            <a:off x="5814774" y="5301208"/>
            <a:ext cx="1417905" cy="8750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/>
              <a:t>Assets</a:t>
            </a:r>
            <a:endParaRPr lang="en-CA" sz="1600" dirty="0"/>
          </a:p>
        </p:txBody>
      </p:sp>
      <p:sp>
        <p:nvSpPr>
          <p:cNvPr id="29" name="Rectangle 28"/>
          <p:cNvSpPr/>
          <p:nvPr/>
        </p:nvSpPr>
        <p:spPr>
          <a:xfrm>
            <a:off x="7682555" y="5301208"/>
            <a:ext cx="1417905" cy="8750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/>
              <a:t>Operations</a:t>
            </a:r>
            <a:endParaRPr lang="en-CA" sz="1600" dirty="0"/>
          </a:p>
        </p:txBody>
      </p:sp>
      <p:sp>
        <p:nvSpPr>
          <p:cNvPr id="20" name="Rectangle 19"/>
          <p:cNvSpPr/>
          <p:nvPr/>
        </p:nvSpPr>
        <p:spPr>
          <a:xfrm>
            <a:off x="5698568" y="4232485"/>
            <a:ext cx="1654620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7C00"/>
                </a:solidFill>
              </a:rPr>
              <a:t>Contact Center</a:t>
            </a:r>
            <a:br>
              <a:rPr lang="en-US" sz="1600" b="1" dirty="0" smtClean="0">
                <a:solidFill>
                  <a:srgbClr val="FF7C00"/>
                </a:solidFill>
              </a:rPr>
            </a:br>
            <a:r>
              <a:rPr lang="en-US" sz="1600" b="1" dirty="0" smtClean="0">
                <a:solidFill>
                  <a:srgbClr val="FF7C00"/>
                </a:solidFill>
              </a:rPr>
              <a:t>Strategy </a:t>
            </a:r>
            <a:endParaRPr lang="en-CA" sz="1600" b="1" dirty="0"/>
          </a:p>
        </p:txBody>
      </p:sp>
      <p:cxnSp>
        <p:nvCxnSpPr>
          <p:cNvPr id="23" name="Elbow Connector 22"/>
          <p:cNvCxnSpPr>
            <a:stCxn id="20" idx="2"/>
            <a:endCxn id="27" idx="0"/>
          </p:cNvCxnSpPr>
          <p:nvPr/>
        </p:nvCxnSpPr>
        <p:spPr>
          <a:xfrm rot="5400000">
            <a:off x="5348938" y="4124268"/>
            <a:ext cx="483948" cy="186993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0" idx="2"/>
            <a:endCxn id="29" idx="0"/>
          </p:cNvCxnSpPr>
          <p:nvPr/>
        </p:nvCxnSpPr>
        <p:spPr>
          <a:xfrm rot="16200000" flipH="1">
            <a:off x="7216719" y="4126419"/>
            <a:ext cx="483948" cy="1865630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2"/>
            <a:endCxn id="28" idx="0"/>
          </p:cNvCxnSpPr>
          <p:nvPr/>
        </p:nvCxnSpPr>
        <p:spPr>
          <a:xfrm flipH="1">
            <a:off x="6523727" y="4817260"/>
            <a:ext cx="2151" cy="4839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9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>
            <a:spLocks noChangeArrowheads="1"/>
          </p:cNvSpPr>
          <p:nvPr/>
        </p:nvSpPr>
        <p:spPr bwMode="auto">
          <a:xfrm>
            <a:off x="306385" y="764704"/>
            <a:ext cx="714593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565756"/>
              </a:buClr>
            </a:pPr>
            <a:r>
              <a:rPr lang="en-CA" altLang="en-US" sz="2700" dirty="0">
                <a:solidFill>
                  <a:srgbClr val="002E5E"/>
                </a:solidFill>
              </a:rPr>
              <a:t>High performing </a:t>
            </a:r>
            <a:r>
              <a:rPr lang="en-CA" altLang="en-US" sz="2700" dirty="0" smtClean="0">
                <a:solidFill>
                  <a:srgbClr val="002E5E"/>
                </a:solidFill>
              </a:rPr>
              <a:t>organizations use a </a:t>
            </a:r>
            <a:r>
              <a:rPr lang="en-CA" altLang="en-US" sz="2700" dirty="0">
                <a:solidFill>
                  <a:srgbClr val="002E5E"/>
                </a:solidFill>
              </a:rPr>
              <a:t>mix of customer contact assets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67544" y="2108751"/>
            <a:ext cx="3352301" cy="573206"/>
          </a:xfrm>
          <a:prstGeom prst="rect">
            <a:avLst/>
          </a:prstGeom>
          <a:solidFill>
            <a:srgbClr val="00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600" dirty="0" smtClean="0">
                <a:solidFill>
                  <a:srgbClr val="FFFFFF"/>
                </a:solidFill>
              </a:rPr>
              <a:t>Insourced assets</a:t>
            </a:r>
            <a:endParaRPr lang="en-CA" sz="1600" dirty="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67893" y="2108751"/>
            <a:ext cx="3352301" cy="573206"/>
          </a:xfrm>
          <a:prstGeom prst="rect">
            <a:avLst/>
          </a:prstGeom>
          <a:solidFill>
            <a:srgbClr val="00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600" dirty="0" smtClean="0">
                <a:solidFill>
                  <a:srgbClr val="FFFFFF"/>
                </a:solidFill>
              </a:rPr>
              <a:t>Outsourced assets</a:t>
            </a:r>
            <a:endParaRPr lang="en-CA" sz="1600" dirty="0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7544" y="2936845"/>
            <a:ext cx="3352301" cy="250837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buClr>
                <a:srgbClr val="565756"/>
              </a:buClr>
            </a:pPr>
            <a:r>
              <a:rPr lang="en-CA" sz="1600" dirty="0" smtClean="0">
                <a:solidFill>
                  <a:srgbClr val="2A3350"/>
                </a:solidFill>
              </a:rPr>
              <a:t>High </a:t>
            </a:r>
            <a:r>
              <a:rPr lang="en-CA" sz="1600" dirty="0">
                <a:solidFill>
                  <a:srgbClr val="2A3350"/>
                </a:solidFill>
              </a:rPr>
              <a:t>agent </a:t>
            </a:r>
            <a:r>
              <a:rPr lang="en-CA" sz="1600" dirty="0" smtClean="0">
                <a:solidFill>
                  <a:srgbClr val="2A3350"/>
                </a:solidFill>
              </a:rPr>
              <a:t>proficiency</a:t>
            </a:r>
            <a:endParaRPr lang="en-CA" sz="1600" dirty="0">
              <a:solidFill>
                <a:srgbClr val="2A3350"/>
              </a:solidFill>
            </a:endParaRPr>
          </a:p>
          <a:p>
            <a:pPr>
              <a:spcBef>
                <a:spcPts val="1800"/>
              </a:spcBef>
              <a:buClr>
                <a:srgbClr val="565756"/>
              </a:buClr>
            </a:pPr>
            <a:r>
              <a:rPr lang="en-CA" sz="1600" dirty="0">
                <a:solidFill>
                  <a:srgbClr val="2A3350"/>
                </a:solidFill>
              </a:rPr>
              <a:t>Strong contact </a:t>
            </a:r>
            <a:r>
              <a:rPr lang="en-CA" sz="1600" dirty="0" smtClean="0">
                <a:solidFill>
                  <a:srgbClr val="2A3350"/>
                </a:solidFill>
              </a:rPr>
              <a:t>center </a:t>
            </a:r>
            <a:r>
              <a:rPr lang="en-CA" sz="1600" dirty="0">
                <a:solidFill>
                  <a:srgbClr val="2A3350"/>
                </a:solidFill>
              </a:rPr>
              <a:t>culture </a:t>
            </a:r>
            <a:r>
              <a:rPr lang="en-CA" sz="1600" dirty="0" smtClean="0">
                <a:solidFill>
                  <a:srgbClr val="2A3350"/>
                </a:solidFill>
              </a:rPr>
              <a:t>and employee development </a:t>
            </a:r>
          </a:p>
          <a:p>
            <a:pPr>
              <a:spcBef>
                <a:spcPts val="1800"/>
              </a:spcBef>
              <a:buClr>
                <a:srgbClr val="565756"/>
              </a:buClr>
            </a:pPr>
            <a:r>
              <a:rPr lang="en-CA" sz="1600" dirty="0" smtClean="0">
                <a:solidFill>
                  <a:srgbClr val="2A3350"/>
                </a:solidFill>
              </a:rPr>
              <a:t>Ability </a:t>
            </a:r>
            <a:r>
              <a:rPr lang="en-CA" sz="1600" dirty="0">
                <a:solidFill>
                  <a:srgbClr val="2A3350"/>
                </a:solidFill>
              </a:rPr>
              <a:t>to rapidly test customer service </a:t>
            </a:r>
            <a:r>
              <a:rPr lang="en-CA" sz="1600" dirty="0" smtClean="0">
                <a:solidFill>
                  <a:srgbClr val="2A3350"/>
                </a:solidFill>
              </a:rPr>
              <a:t>initiatives</a:t>
            </a:r>
          </a:p>
          <a:p>
            <a:pPr>
              <a:spcBef>
                <a:spcPts val="1800"/>
              </a:spcBef>
              <a:buClr>
                <a:srgbClr val="565756"/>
              </a:buClr>
            </a:pPr>
            <a:r>
              <a:rPr lang="en-CA" sz="1600" dirty="0" smtClean="0">
                <a:solidFill>
                  <a:srgbClr val="2A3350"/>
                </a:solidFill>
              </a:rPr>
              <a:t>Ease of technology development and deployment </a:t>
            </a:r>
            <a:endParaRPr lang="en-CA" sz="1600" dirty="0">
              <a:solidFill>
                <a:srgbClr val="2A33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67892" y="2936844"/>
            <a:ext cx="3352301" cy="226215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buClr>
                <a:srgbClr val="565756"/>
              </a:buClr>
            </a:pPr>
            <a:r>
              <a:rPr lang="en-CA" sz="1600" dirty="0" smtClean="0">
                <a:solidFill>
                  <a:srgbClr val="2A3350"/>
                </a:solidFill>
              </a:rPr>
              <a:t>Lower </a:t>
            </a:r>
            <a:r>
              <a:rPr lang="en-CA" sz="1600" dirty="0">
                <a:solidFill>
                  <a:srgbClr val="2A3350"/>
                </a:solidFill>
              </a:rPr>
              <a:t>agent </a:t>
            </a:r>
            <a:r>
              <a:rPr lang="en-CA" sz="1600" dirty="0" smtClean="0">
                <a:solidFill>
                  <a:srgbClr val="2A3350"/>
                </a:solidFill>
              </a:rPr>
              <a:t>costs </a:t>
            </a:r>
          </a:p>
          <a:p>
            <a:pPr>
              <a:spcBef>
                <a:spcPts val="1800"/>
              </a:spcBef>
              <a:buClr>
                <a:srgbClr val="565756"/>
              </a:buClr>
            </a:pPr>
            <a:r>
              <a:rPr lang="en-CA" sz="1600" dirty="0" smtClean="0">
                <a:solidFill>
                  <a:srgbClr val="2A3350"/>
                </a:solidFill>
              </a:rPr>
              <a:t>Flexible capacity</a:t>
            </a:r>
          </a:p>
          <a:p>
            <a:pPr>
              <a:spcBef>
                <a:spcPts val="1800"/>
              </a:spcBef>
              <a:buClr>
                <a:srgbClr val="565756"/>
              </a:buClr>
            </a:pPr>
            <a:r>
              <a:rPr lang="en-CA" sz="1600" dirty="0" smtClean="0">
                <a:solidFill>
                  <a:srgbClr val="2A3350"/>
                </a:solidFill>
              </a:rPr>
              <a:t>Ability </a:t>
            </a:r>
            <a:r>
              <a:rPr lang="en-CA" sz="1600" dirty="0">
                <a:solidFill>
                  <a:srgbClr val="2A3350"/>
                </a:solidFill>
              </a:rPr>
              <a:t>to engage multiple BPO’s to drive performance and reduce risk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Clr>
                <a:srgbClr val="565756"/>
              </a:buClr>
            </a:pPr>
            <a:r>
              <a:rPr lang="en-CA" sz="1600" dirty="0" smtClean="0">
                <a:solidFill>
                  <a:srgbClr val="2A3350"/>
                </a:solidFill>
              </a:rPr>
              <a:t>Freed </a:t>
            </a:r>
            <a:r>
              <a:rPr lang="en-CA" sz="1600" dirty="0">
                <a:solidFill>
                  <a:srgbClr val="2A3350"/>
                </a:solidFill>
              </a:rPr>
              <a:t>up capital for </a:t>
            </a:r>
            <a:r>
              <a:rPr lang="en-CA" sz="1600" dirty="0" smtClean="0">
                <a:solidFill>
                  <a:srgbClr val="2A3350"/>
                </a:solidFill>
              </a:rPr>
              <a:t>other </a:t>
            </a:r>
            <a:r>
              <a:rPr lang="en-CA" sz="1600" dirty="0">
                <a:solidFill>
                  <a:srgbClr val="2A3350"/>
                </a:solidFill>
              </a:rPr>
              <a:t>aspects of the customer </a:t>
            </a:r>
            <a:r>
              <a:rPr lang="en-CA" sz="1600" dirty="0" smtClean="0">
                <a:solidFill>
                  <a:srgbClr val="2A3350"/>
                </a:solidFill>
              </a:rPr>
              <a:t>experience</a:t>
            </a:r>
          </a:p>
        </p:txBody>
      </p:sp>
    </p:spTree>
    <p:extLst>
      <p:ext uri="{BB962C8B-B14F-4D97-AF65-F5344CB8AC3E}">
        <p14:creationId xmlns:p14="http://schemas.microsoft.com/office/powerpoint/2010/main" val="28385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914269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77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5998" y="687600"/>
            <a:ext cx="7290338" cy="507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90000"/>
              </a:lnSpc>
              <a:buClr>
                <a:srgbClr val="565756"/>
              </a:buClr>
            </a:pPr>
            <a:r>
              <a:rPr lang="en-CA" sz="2700" dirty="0">
                <a:solidFill>
                  <a:srgbClr val="002E5E"/>
                </a:solidFill>
              </a:rPr>
              <a:t>The right operations model </a:t>
            </a:r>
            <a:r>
              <a:rPr lang="en-CA" sz="2700" dirty="0" smtClean="0">
                <a:solidFill>
                  <a:srgbClr val="002E5E"/>
                </a:solidFill>
              </a:rPr>
              <a:t>provides benefit to companies and their </a:t>
            </a:r>
            <a:r>
              <a:rPr lang="en-CA" sz="2700" dirty="0">
                <a:solidFill>
                  <a:srgbClr val="002E5E"/>
                </a:solidFill>
              </a:rPr>
              <a:t>customers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137050" y="1880829"/>
            <a:ext cx="6459286" cy="3826104"/>
            <a:chOff x="833437" y="2034348"/>
            <a:chExt cx="6250857" cy="3922712"/>
          </a:xfrm>
        </p:grpSpPr>
        <p:cxnSp>
          <p:nvCxnSpPr>
            <p:cNvPr id="32" name="Straight Connector 31"/>
            <p:cNvCxnSpPr/>
            <p:nvPr>
              <p:custDataLst>
                <p:tags r:id="rId3"/>
              </p:custDataLst>
            </p:nvPr>
          </p:nvCxnSpPr>
          <p:spPr>
            <a:xfrm flipH="1">
              <a:off x="3955085" y="2034348"/>
              <a:ext cx="2676" cy="3922712"/>
            </a:xfrm>
            <a:prstGeom prst="line">
              <a:avLst/>
            </a:prstGeom>
            <a:ln>
              <a:solidFill>
                <a:srgbClr val="002D6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>
              <p:custDataLst>
                <p:tags r:id="rId4"/>
              </p:custDataLst>
            </p:nvPr>
          </p:nvCxnSpPr>
          <p:spPr>
            <a:xfrm flipH="1">
              <a:off x="833437" y="3954134"/>
              <a:ext cx="6250857" cy="2710"/>
            </a:xfrm>
            <a:prstGeom prst="line">
              <a:avLst/>
            </a:prstGeom>
            <a:ln>
              <a:solidFill>
                <a:srgbClr val="002D6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51520" y="1878147"/>
            <a:ext cx="1026284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565756"/>
              </a:buClr>
            </a:pPr>
            <a:r>
              <a:rPr lang="en-CA" sz="1200" b="1" dirty="0" smtClean="0">
                <a:solidFill>
                  <a:srgbClr val="808080"/>
                </a:solidFill>
              </a:rPr>
              <a:t>Customer experience (CEX) </a:t>
            </a:r>
            <a:endParaRPr lang="en-CA" sz="1200" b="1" dirty="0">
              <a:solidFill>
                <a:srgbClr val="2A3350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00450" y="5651666"/>
            <a:ext cx="1492257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565756"/>
              </a:buClr>
            </a:pPr>
            <a:r>
              <a:rPr lang="en-CA" sz="1200" b="1" dirty="0" smtClean="0">
                <a:solidFill>
                  <a:srgbClr val="808080"/>
                </a:solidFill>
                <a:cs typeface="Arial" pitchFamily="34" charset="0"/>
              </a:rPr>
              <a:t>Efficiency</a:t>
            </a:r>
            <a:endParaRPr lang="en-CA" sz="1200" b="1" dirty="0">
              <a:solidFill>
                <a:srgbClr val="808080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8760" y="2522154"/>
            <a:ext cx="497840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565756"/>
              </a:buClr>
            </a:pPr>
            <a:r>
              <a:rPr lang="en-CA" sz="1200" dirty="0" smtClean="0">
                <a:solidFill>
                  <a:srgbClr val="808080"/>
                </a:solidFill>
              </a:rPr>
              <a:t>High</a:t>
            </a:r>
            <a:endParaRPr lang="en-CA" sz="1200" b="1" dirty="0">
              <a:solidFill>
                <a:srgbClr val="2A3350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8760" y="5353286"/>
            <a:ext cx="497840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565756"/>
              </a:buClr>
            </a:pPr>
            <a:r>
              <a:rPr lang="en-CA" sz="1200" dirty="0" smtClean="0">
                <a:solidFill>
                  <a:srgbClr val="808080"/>
                </a:solidFill>
              </a:rPr>
              <a:t>Low</a:t>
            </a:r>
            <a:endParaRPr lang="en-CA" sz="1200" b="1" dirty="0">
              <a:solidFill>
                <a:srgbClr val="2A3350"/>
              </a:solidFill>
              <a:cs typeface="Arial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159732" y="5805654"/>
            <a:ext cx="416963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83568" y="2753355"/>
            <a:ext cx="0" cy="259993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175988" y="5651666"/>
            <a:ext cx="1127760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buClr>
                <a:srgbClr val="565756"/>
              </a:buClr>
            </a:pPr>
            <a:r>
              <a:rPr lang="en-CA" sz="1200" dirty="0" smtClean="0">
                <a:solidFill>
                  <a:srgbClr val="808080"/>
                </a:solidFill>
                <a:cs typeface="Arial" pitchFamily="34" charset="0"/>
              </a:rPr>
              <a:t>Low</a:t>
            </a:r>
            <a:endParaRPr lang="en-CA" sz="1200" dirty="0">
              <a:solidFill>
                <a:srgbClr val="808080"/>
              </a:solidFill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19160" y="5651666"/>
            <a:ext cx="1330960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buClr>
                <a:srgbClr val="565756"/>
              </a:buClr>
            </a:pPr>
            <a:r>
              <a:rPr lang="en-CA" sz="1200" dirty="0" smtClean="0">
                <a:solidFill>
                  <a:srgbClr val="808080"/>
                </a:solidFill>
                <a:cs typeface="Arial" pitchFamily="34" charset="0"/>
              </a:rPr>
              <a:t>High</a:t>
            </a:r>
            <a:endParaRPr lang="en-CA" sz="1200" dirty="0">
              <a:solidFill>
                <a:srgbClr val="808080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23628" y="1952836"/>
            <a:ext cx="3060340" cy="17008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CA" sz="1400" dirty="0" smtClean="0">
              <a:solidFill>
                <a:srgbClr val="002D5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223628" y="3856623"/>
            <a:ext cx="3060340" cy="17008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CA" sz="1400" dirty="0" smtClean="0">
              <a:solidFill>
                <a:srgbClr val="002D5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50773" y="3862754"/>
            <a:ext cx="3060340" cy="17008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CA" sz="1400" dirty="0" smtClean="0">
              <a:solidFill>
                <a:srgbClr val="002D5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450773" y="1952836"/>
            <a:ext cx="3060340" cy="1700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Customer choice of contact method</a:t>
            </a:r>
            <a:endParaRPr lang="en-CA" sz="1400" dirty="0">
              <a:solidFill>
                <a:schemeClr val="bg1"/>
              </a:solidFill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Minimal wait times</a:t>
            </a:r>
            <a:endParaRPr lang="en-CA" sz="1400" dirty="0">
              <a:solidFill>
                <a:schemeClr val="bg1"/>
              </a:solidFill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Personalized service</a:t>
            </a:r>
            <a:endParaRPr lang="en-CA" sz="1400" dirty="0">
              <a:solidFill>
                <a:schemeClr val="bg1"/>
              </a:solidFill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Efficient and effective call resolution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Accurate forecasting</a:t>
            </a:r>
            <a:endParaRPr lang="en-CA" sz="1400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0" y="5571020"/>
            <a:ext cx="9144000" cy="0"/>
          </a:xfrm>
          <a:prstGeom prst="line">
            <a:avLst/>
          </a:prstGeom>
          <a:solidFill>
            <a:srgbClr val="EFEEEE"/>
          </a:solidFill>
          <a:ln w="1587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857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2244886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1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98" y="687600"/>
            <a:ext cx="7871215" cy="507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buClr>
                <a:srgbClr val="565756"/>
              </a:buClr>
            </a:pPr>
            <a:r>
              <a:rPr lang="en-US" sz="2700" dirty="0" smtClean="0">
                <a:solidFill>
                  <a:srgbClr val="002E5E"/>
                </a:solidFill>
              </a:rPr>
              <a:t>We’ve helped companies create industry-leading customer experiences and reduce costs</a:t>
            </a:r>
            <a:endParaRPr lang="en-US" sz="2700" dirty="0">
              <a:solidFill>
                <a:srgbClr val="002E5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56525" y="5900738"/>
            <a:ext cx="919797" cy="120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898" y="5877136"/>
            <a:ext cx="9144000" cy="0"/>
          </a:xfrm>
          <a:prstGeom prst="line">
            <a:avLst/>
          </a:prstGeom>
          <a:solidFill>
            <a:srgbClr val="EFEEEE"/>
          </a:solidFill>
          <a:ln w="1587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5138738" y="2143125"/>
            <a:ext cx="28178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</a:pPr>
            <a:r>
              <a:rPr lang="en-US" sz="1600" dirty="0" smtClean="0">
                <a:solidFill>
                  <a:srgbClr val="FF7C00"/>
                </a:solidFill>
              </a:rPr>
              <a:t>Contact center annual cost per subscriber</a:t>
            </a:r>
            <a:endParaRPr lang="en-US" sz="1600" dirty="0">
              <a:solidFill>
                <a:srgbClr val="FF7C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</a:pPr>
            <a:endParaRPr lang="en-US" sz="1000" dirty="0" smtClean="0">
              <a:solidFill>
                <a:srgbClr val="808080"/>
              </a:solidFill>
            </a:endParaRPr>
          </a:p>
        </p:txBody>
      </p:sp>
      <p:graphicFrame>
        <p:nvGraphicFramePr>
          <p:cNvPr id="36" name="Object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56495587"/>
              </p:ext>
            </p:extLst>
          </p:nvPr>
        </p:nvGraphicFramePr>
        <p:xfrm>
          <a:off x="266700" y="3390900"/>
          <a:ext cx="2962331" cy="2590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2" name="Chart" r:id="rId15" imgW="2962331" imgH="2590822" progId="MSGraph.Chart.8">
                  <p:embed followColorScheme="full"/>
                </p:oleObj>
              </mc:Choice>
              <mc:Fallback>
                <p:oleObj name="Chart" r:id="rId15" imgW="2962331" imgH="259082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3390900"/>
                        <a:ext cx="2962331" cy="2590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163" y="6038850"/>
            <a:ext cx="1331913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fld id="{D4B5C360-7673-44E3-AE66-8B850C67B86A}" type="datetime'''I''''n''''''''''''d''''''ust''ry a''''''''''ver''''age'''">
              <a:rPr lang="en-US" sz="1400">
                <a:solidFill>
                  <a:srgbClr val="808080"/>
                </a:solidFill>
                <a:sym typeface="+mn-lt"/>
              </a:rPr>
              <a:pPr/>
              <a:t>Industry average</a:t>
            </a:fld>
            <a:endParaRPr lang="en-US" sz="1400" dirty="0">
              <a:solidFill>
                <a:srgbClr val="808080"/>
              </a:solidFill>
              <a:sym typeface="+mn-lt"/>
            </a:endParaRPr>
          </a:p>
        </p:txBody>
      </p:sp>
      <p:sp>
        <p:nvSpPr>
          <p:cNvPr id="38" name="Rectangle 2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01838" y="6038850"/>
            <a:ext cx="882650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fld id="{74C30EC6-31AA-43B0-A018-8AE117150223}" type="datetime'C''l''''''''''''''''''i''e''nt N''P''''''''''''''''''S'''">
              <a:rPr lang="en-US" sz="1400">
                <a:solidFill>
                  <a:srgbClr val="808080"/>
                </a:solidFill>
                <a:sym typeface="+mn-lt"/>
              </a:rPr>
              <a:pPr/>
              <a:t>Client NPS</a:t>
            </a:fld>
            <a:endParaRPr lang="en-US" sz="1400" dirty="0">
              <a:solidFill>
                <a:srgbClr val="808080"/>
              </a:solidFill>
              <a:sym typeface="+mn-lt"/>
            </a:endParaRP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395288" y="2132856"/>
            <a:ext cx="283211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</a:pPr>
            <a:r>
              <a:rPr lang="en-US" sz="1600" dirty="0" smtClean="0">
                <a:solidFill>
                  <a:srgbClr val="FF7C00"/>
                </a:solidFill>
              </a:rPr>
              <a:t>Customer satisfaction</a:t>
            </a:r>
            <a:endParaRPr lang="en-US" sz="1600" dirty="0">
              <a:solidFill>
                <a:srgbClr val="FF7C00"/>
              </a:solidFill>
            </a:endParaRPr>
          </a:p>
        </p:txBody>
      </p:sp>
      <p:graphicFrame>
        <p:nvGraphicFramePr>
          <p:cNvPr id="39" name="Object 3"/>
          <p:cNvGraphicFramePr>
            <a:graphicFrameLocks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215464093"/>
              </p:ext>
            </p:extLst>
          </p:nvPr>
        </p:nvGraphicFramePr>
        <p:xfrm>
          <a:off x="5029200" y="3657600"/>
          <a:ext cx="3743270" cy="2324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3" name="Chart" r:id="rId17" imgW="3743270" imgH="2324128" progId="MSGraph.Chart.8">
                  <p:embed followColorScheme="full"/>
                </p:oleObj>
              </mc:Choice>
              <mc:Fallback>
                <p:oleObj name="Chart" r:id="rId17" imgW="3743270" imgH="23241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657600"/>
                        <a:ext cx="3743270" cy="2324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>
            <p:custDataLst>
              <p:tags r:id="rId8"/>
            </p:custDataLst>
          </p:nvPr>
        </p:nvCxnSpPr>
        <p:spPr bwMode="auto">
          <a:xfrm>
            <a:off x="6029325" y="3560763"/>
            <a:ext cx="1766888" cy="45720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2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826125" y="6038850"/>
            <a:ext cx="406400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fld id="{E9B1A2B8-CC72-4198-90DE-D91C19613C2B}" type="datetime'''''''2''''''''0''''14'''''''''''''''''''''''''''''''''">
              <a:rPr lang="en-US" sz="1400">
                <a:solidFill>
                  <a:srgbClr val="808080"/>
                </a:solidFill>
                <a:sym typeface="+mn-lt"/>
              </a:rPr>
              <a:pPr/>
              <a:t>2014</a:t>
            </a:fld>
            <a:endParaRPr lang="en-US" sz="1400" dirty="0">
              <a:solidFill>
                <a:srgbClr val="808080"/>
              </a:solidFill>
              <a:sym typeface="+mn-lt"/>
            </a:endParaRPr>
          </a:p>
        </p:txBody>
      </p:sp>
      <p:sp>
        <p:nvSpPr>
          <p:cNvPr id="45" name="Rectangle 2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15213" y="6038850"/>
            <a:ext cx="762000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fld id="{54EB6E96-72D2-4B07-BD03-B587DECEA17A}" type="datetime'''''''''''''P''''ro''''j''e''''''''''c''''''''te''d'''''''''">
              <a:rPr lang="en-US" sz="1400">
                <a:solidFill>
                  <a:srgbClr val="808080"/>
                </a:solidFill>
                <a:sym typeface="+mn-lt"/>
              </a:rPr>
              <a:pPr/>
              <a:t>Projected</a:t>
            </a:fld>
            <a:endParaRPr lang="en-US" sz="1400" dirty="0">
              <a:solidFill>
                <a:srgbClr val="808080"/>
              </a:solidFill>
              <a:sym typeface="+mn-lt"/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6618288" y="3652838"/>
            <a:ext cx="587375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txBody>
          <a:bodyPr wrap="none" lIns="0" tIns="0" rIns="0" bIns="0" numCol="1" spc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fld id="{F6588CEB-1084-4084-A9D7-10B1BB9C9927}" type="datetime'''''''''''''''''''-''2''''''''''''''''''2''''%'''''''''''">
              <a:rPr lang="en-US" sz="1400" b="1">
                <a:latin typeface="+mn-lt"/>
                <a:cs typeface="+mn-cs"/>
                <a:sym typeface="+mn-lt"/>
              </a:rPr>
              <a:pPr/>
              <a:t>-22%</a:t>
            </a:fld>
            <a:endParaRPr lang="en-CA" sz="1400" b="1" dirty="0">
              <a:latin typeface="+mn-lt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41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3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d.&lt;/m_strFormatTime&gt;&lt;/m_precDefaultWeek&gt;&lt;m_precDefaultDay&gt;&lt;m_bNumberIsYear val=&quot;0&quot;/&gt;&lt;m_strFormatTime&gt;%#d&lt;/m_strFormatTime&gt;&lt;/m_precDefaultDay&gt;&lt;m_mruColor&gt;&lt;m_vecMRU length=&quot;3&quot;&gt;&lt;elem m_fUsage=&quot;2.12949000000000010000E+000&quot;&gt;&lt;m_msothmcolidx val=&quot;0&quot;/&gt;&lt;m_rgb r=&quot;77&quot; g=&quot;aa&quot; b=&quot;77&quot;/&gt;&lt;m_ppcolschidx tagver0=&quot;23004&quot; tagname0=&quot;m_ppcolschidxUNRECOGNIZED&quot; val=&quot;0&quot;/&gt;&lt;m_nBrightness val=&quot;0&quot;/&gt;&lt;/elem&gt;&lt;elem m_fUsage=&quot;1.89999999999999990000E+000&quot;&gt;&lt;m_msothmcolidx val=&quot;0&quot;/&gt;&lt;m_rgb r=&quot;a7&quot; g=&quot;b8&quot; b=&quot;c6&quot;/&gt;&lt;m_ppcolschidx tagver0=&quot;23004&quot; tagname0=&quot;m_ppcolschidxUNRECOGNIZED&quot; val=&quot;0&quot;/&gt;&lt;m_nBrightness val=&quot;0&quot;/&gt;&lt;/elem&gt;&lt;elem m_fUsage=&quot;6.56100000000000130000E-001&quot;&gt;&lt;m_msothmcolidx val=&quot;0&quot;/&gt;&lt;m_rgb r=&quot;5d&quot; g=&quot;79&quot; b=&quot;91&quot;/&gt;&lt;m_ppcolschidx tagver0=&quot;23004&quot; tagname0=&quot;m_ppcolschidxUNRECOGNIZED&quot; val=&quot;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XOkVOj3B0SngcbT3iA5p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620KL5gBkKJ3UmulLUia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oxdfqP2t02YpYOAsQrpG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Ss5qBMLGUmH1Ja0Jk316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ArjdYgtz0C4FGsY4KVz0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5.C53zaIUe_d10dKCC0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Rh91CVn80maURrSaa3.i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Rh91CVn80maURrSaa3.i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4o06uORc0e1oIG5JhNgA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wlutsJkPECrKFOYbP7.d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iRXBimY0yvPeQD3KD74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_ORGsIZUSqcjKWUwJJd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QUYnDYr069IW0O.IVbO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XfBhP0lhESbaFyrp_oT7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ZJ3MMGu1UOTTBIPHNcA3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hLzr7SJWU2XWefbvlMZ8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CZ2CXxLIkiPNwO1iVNBT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wJo_gidl0aFigP2vCJJV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Bw9vE_07k6JuMOHS6.K1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1_b.5_c10aEKthkwAL_.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rYS2IzxkSPTyv8ay8Dd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fa_CV6nEGn0qCSBk6uu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7dDfdeYUUCS..JxMUVrl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iBglZeKketbm0jwMKDKA"/>
</p:tagLst>
</file>

<file path=ppt/theme/theme1.xml><?xml version="1.0" encoding="utf-8"?>
<a:theme xmlns:a="http://schemas.openxmlformats.org/drawingml/2006/main" name="8_Office Theme">
  <a:themeElements>
    <a:clrScheme name="Satov 120817">
      <a:dk1>
        <a:srgbClr val="808080"/>
      </a:dk1>
      <a:lt1>
        <a:srgbClr val="FFFFFF"/>
      </a:lt1>
      <a:dk2>
        <a:srgbClr val="002D5E"/>
      </a:dk2>
      <a:lt2>
        <a:srgbClr val="EFEEEE"/>
      </a:lt2>
      <a:accent1>
        <a:srgbClr val="FF7C00"/>
      </a:accent1>
      <a:accent2>
        <a:srgbClr val="002D5E"/>
      </a:accent2>
      <a:accent3>
        <a:srgbClr val="77AA77"/>
      </a:accent3>
      <a:accent4>
        <a:srgbClr val="3366AA"/>
      </a:accent4>
      <a:accent5>
        <a:srgbClr val="4BACC6"/>
      </a:accent5>
      <a:accent6>
        <a:srgbClr val="8C1EFA"/>
      </a:accent6>
      <a:hlink>
        <a:srgbClr val="CA8F18"/>
      </a:hlink>
      <a:folHlink>
        <a:srgbClr val="982424"/>
      </a:folHlink>
    </a:clrScheme>
    <a:fontScheme name="Satov 1208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1200"/>
          </a:spcBef>
          <a:spcAft>
            <a:spcPts val="0"/>
          </a:spcAft>
          <a:buClr>
            <a:srgbClr val="565756"/>
          </a:buClr>
          <a:buSzTx/>
          <a:buNone/>
          <a:tabLst/>
          <a:defRPr kumimoji="0" sz="1600" b="1" i="0" u="none" strike="noStrike" kern="1200" cap="none" spc="0" normalizeH="0" baseline="0" noProof="0" dirty="0" smtClean="0">
            <a:ln>
              <a:noFill/>
            </a:ln>
            <a:solidFill>
              <a:srgbClr val="2A3350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32911</TotalTime>
  <Words>260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ヒラギノ角ゴ Pro W3</vt:lpstr>
      <vt:lpstr>8_Office Theme</vt:lpstr>
      <vt:lpstr>think-cell Slide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 Bhanji</dc:creator>
  <cp:lastModifiedBy>Carolyn Stark</cp:lastModifiedBy>
  <cp:revision>483</cp:revision>
  <cp:lastPrinted>2015-07-21T20:23:48Z</cp:lastPrinted>
  <dcterms:created xsi:type="dcterms:W3CDTF">2014-06-03T14:42:13Z</dcterms:created>
  <dcterms:modified xsi:type="dcterms:W3CDTF">2015-09-29T01:20:13Z</dcterms:modified>
</cp:coreProperties>
</file>