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2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33" r:id="rId2"/>
    <p:sldId id="490" r:id="rId3"/>
    <p:sldId id="462" r:id="rId4"/>
    <p:sldId id="507" r:id="rId5"/>
    <p:sldId id="508" r:id="rId6"/>
    <p:sldId id="506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808080"/>
    <a:srgbClr val="002D5E"/>
    <a:srgbClr val="A7B8C6"/>
    <a:srgbClr val="F2F2F2"/>
    <a:srgbClr val="2A3350"/>
    <a:srgbClr val="77AA77"/>
    <a:srgbClr val="588E58"/>
    <a:srgbClr val="FFC000"/>
    <a:srgbClr val="98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8" autoAdjust="0"/>
    <p:restoredTop sz="94660"/>
  </p:normalViewPr>
  <p:slideViewPr>
    <p:cSldViewPr>
      <p:cViewPr varScale="1">
        <p:scale>
          <a:sx n="89" d="100"/>
          <a:sy n="89" d="100"/>
        </p:scale>
        <p:origin x="1421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816FF-FA94-4E13-A1E3-A591A86E76DC}" type="datetimeFigureOut">
              <a:rPr lang="en-CA" smtClean="0"/>
              <a:t>04/06/2015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C1E96-0DD4-4065-B568-8C13328877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6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148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jpe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tags" Target="../tags/tag8.xml"/><Relationship Id="rId11" Type="http://schemas.openxmlformats.org/officeDocument/2006/relationships/image" Target="../media/image1.emf"/><Relationship Id="rId5" Type="http://schemas.openxmlformats.org/officeDocument/2006/relationships/tags" Target="../tags/tag7.xml"/><Relationship Id="rId10" Type="http://schemas.openxmlformats.org/officeDocument/2006/relationships/oleObject" Target="../embeddings/oleObject3.bin"/><Relationship Id="rId4" Type="http://schemas.openxmlformats.org/officeDocument/2006/relationships/tags" Target="../tags/tag6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tags" Target="../tags/tag15.xml"/><Relationship Id="rId11" Type="http://schemas.openxmlformats.org/officeDocument/2006/relationships/image" Target="../media/image3.jpeg"/><Relationship Id="rId5" Type="http://schemas.openxmlformats.org/officeDocument/2006/relationships/tags" Target="../tags/tag14.xml"/><Relationship Id="rId10" Type="http://schemas.openxmlformats.org/officeDocument/2006/relationships/image" Target="../media/image1.emf"/><Relationship Id="rId4" Type="http://schemas.openxmlformats.org/officeDocument/2006/relationships/tags" Target="../tags/tag13.xml"/><Relationship Id="rId9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ov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200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tov gener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12" descr="Satov logo.jpg                                                 003FC582Aegis24                        C3E30A56: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6607175"/>
            <a:ext cx="627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8813800" y="6654800"/>
            <a:ext cx="2174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fld id="{155D007B-F176-45C7-AD29-62B02A779E20}" type="slidenum">
              <a:rPr lang="en-CA" altLang="en-US" sz="1400">
                <a:solidFill>
                  <a:srgbClr val="808080"/>
                </a:solidFill>
                <a:cs typeface="Arial" pitchFamily="34" charset="0"/>
              </a:rPr>
              <a:pPr algn="r" eaLnBrk="0" fontAlgn="base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400" dirty="0">
              <a:solidFill>
                <a:srgbClr val="002E5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8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734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 userDrawn="1"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21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12" descr="Satov logo.jpg                                                 003FC582Aegis24                        C3E30A56: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9525" y="6172200"/>
            <a:ext cx="10572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3276600" y="6477000"/>
            <a:ext cx="5486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  <a:defRPr/>
            </a:pPr>
            <a:r>
              <a:rPr lang="en-US" sz="500" dirty="0">
                <a:solidFill>
                  <a:srgbClr val="FFFFFF"/>
                </a:solidFill>
                <a:cs typeface="Arial" pitchFamily="34" charset="0"/>
              </a:rPr>
              <a:t>For Satov Consultants Inc. (Satov) clients only; No portion of this presentation is to be</a:t>
            </a:r>
          </a:p>
          <a:p>
            <a:pPr algn="r" eaLnBrk="0" hangingPunct="0">
              <a:lnSpc>
                <a:spcPct val="110000"/>
              </a:lnSpc>
              <a:defRPr/>
            </a:pPr>
            <a:r>
              <a:rPr lang="en-US" sz="500" dirty="0">
                <a:solidFill>
                  <a:srgbClr val="FFFFFF"/>
                </a:solidFill>
                <a:cs typeface="Arial" pitchFamily="34" charset="0"/>
              </a:rPr>
              <a:t> distributed to other parties without prior express written consent from Satov</a:t>
            </a:r>
          </a:p>
        </p:txBody>
      </p:sp>
      <p:sp>
        <p:nvSpPr>
          <p:cNvPr id="6" name="Rectangle 14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04800" y="304800"/>
            <a:ext cx="2018501" cy="16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70000"/>
              </a:lnSpc>
              <a:defRPr/>
            </a:pPr>
            <a:fld id="{F8356EC3-2FF1-4D69-A82A-925760861145}" type="slidenum">
              <a:rPr lang="en-CA" sz="700">
                <a:solidFill>
                  <a:srgbClr val="7F7F7F"/>
                </a:solidFill>
                <a:cs typeface="Arial" pitchFamily="34" charset="0"/>
              </a:rPr>
              <a:pPr eaLnBrk="0" hangingPunct="0">
                <a:lnSpc>
                  <a:spcPct val="70000"/>
                </a:lnSpc>
                <a:defRPr/>
              </a:pPr>
              <a:t>‹#›</a:t>
            </a:fld>
            <a:r>
              <a:rPr lang="en-US" sz="700" dirty="0">
                <a:solidFill>
                  <a:srgbClr val="002E5E"/>
                </a:solidFill>
                <a:cs typeface="Arial" pitchFamily="34" charset="0"/>
              </a:rPr>
              <a:t> / </a:t>
            </a:r>
            <a:r>
              <a:rPr lang="en-US" sz="700" dirty="0" smtClean="0">
                <a:solidFill>
                  <a:srgbClr val="002E5E"/>
                </a:solidFill>
                <a:cs typeface="Arial" pitchFamily="34" charset="0"/>
              </a:rPr>
              <a:t>RSM Richter – Toronto Growth Strategy /</a:t>
            </a:r>
            <a:endParaRPr lang="en-US" sz="700" dirty="0">
              <a:solidFill>
                <a:srgbClr val="002E5E"/>
              </a:solidFill>
              <a:cs typeface="Arial" pitchFamily="34" charset="0"/>
            </a:endParaRPr>
          </a:p>
        </p:txBody>
      </p:sp>
      <p:sp>
        <p:nvSpPr>
          <p:cNvPr id="10" name="Rectangle 29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3276600" y="6459538"/>
            <a:ext cx="5486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  <a:defRPr/>
            </a:pPr>
            <a:r>
              <a:rPr lang="en-US" sz="500" dirty="0">
                <a:solidFill>
                  <a:srgbClr val="808080"/>
                </a:solidFill>
                <a:cs typeface="Arial" pitchFamily="34" charset="0"/>
              </a:rPr>
              <a:t>For Satov Consultants Inc. (Satov) clients only; No portion of this presentation is to be </a:t>
            </a:r>
          </a:p>
          <a:p>
            <a:pPr algn="r" eaLnBrk="0" hangingPunct="0">
              <a:lnSpc>
                <a:spcPct val="110000"/>
              </a:lnSpc>
              <a:defRPr/>
            </a:pPr>
            <a:r>
              <a:rPr lang="en-US" sz="500" dirty="0">
                <a:solidFill>
                  <a:srgbClr val="808080"/>
                </a:solidFill>
                <a:cs typeface="Arial" pitchFamily="34" charset="0"/>
              </a:rPr>
              <a:t>distributed to other parties without prior express written consent from Satov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  <p:custDataLst>
              <p:tags r:id="rId7"/>
            </p:custDataLst>
          </p:nvPr>
        </p:nvSpPr>
        <p:spPr>
          <a:xfrm>
            <a:off x="304800" y="687600"/>
            <a:ext cx="6782400" cy="507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700">
                <a:solidFill>
                  <a:srgbClr val="002E5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  <p:custDataLst>
              <p:tags r:id="rId8"/>
            </p:custDataLst>
          </p:nvPr>
        </p:nvSpPr>
        <p:spPr>
          <a:xfrm>
            <a:off x="285303" y="1371600"/>
            <a:ext cx="7167600" cy="4802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rgbClr val="2A3350"/>
                </a:solidFill>
              </a:defRPr>
            </a:lvl1pPr>
            <a:lvl2pPr marL="540000" indent="-183600">
              <a:spcBef>
                <a:spcPts val="300"/>
              </a:spcBef>
              <a:buFont typeface="Arial" pitchFamily="34" charset="0"/>
              <a:buChar char="•"/>
              <a:defRPr sz="1400"/>
            </a:lvl2pPr>
            <a:lvl3pPr marL="900000" indent="-183600">
              <a:spcBef>
                <a:spcPts val="300"/>
              </a:spcBef>
              <a:defRPr sz="1200"/>
            </a:lvl3pPr>
            <a:lvl4pPr marL="1260000" indent="-183600">
              <a:spcBef>
                <a:spcPts val="300"/>
              </a:spcBef>
              <a:buFont typeface="Arial" pitchFamily="34" charset="0"/>
              <a:buChar char="•"/>
              <a:defRPr sz="1000"/>
            </a:lvl4pPr>
            <a:lvl5pPr marL="1620000" indent="-183600">
              <a:spcBef>
                <a:spcPts val="300"/>
              </a:spcBef>
              <a:buFont typeface="Arial" pitchFamily="34" charset="0"/>
              <a:buChar char="•"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2982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Satov logo.jpg                                                 003FC582Aegis24                        C3E30A56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6172200"/>
            <a:ext cx="10572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3276600" y="6477000"/>
            <a:ext cx="5486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FFFFFF"/>
                </a:solidFill>
                <a:ea typeface="ヒラギノ角ゴ Pro W3" charset="-128"/>
              </a:rPr>
              <a:t>For Satov Consultants Inc. (Satov) clients only; No portion of this presentation is to be</a:t>
            </a:r>
          </a:p>
          <a:p>
            <a:pPr algn="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FFFFFF"/>
                </a:solidFill>
                <a:ea typeface="ヒラギノ角ゴ Pro W3" charset="-128"/>
              </a:rPr>
              <a:t> distributed to other parties without prior express written consent from Satov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04800" y="1981200"/>
            <a:ext cx="7924800" cy="3733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Aft>
                <a:spcPct val="10000"/>
              </a:spcAft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9"/>
          <p:cNvSpPr>
            <a:spLocks noChangeArrowheads="1"/>
          </p:cNvSpPr>
          <p:nvPr userDrawn="1"/>
        </p:nvSpPr>
        <p:spPr bwMode="auto">
          <a:xfrm>
            <a:off x="3276600" y="6459538"/>
            <a:ext cx="5486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808080"/>
                </a:solidFill>
                <a:ea typeface="ヒラギノ角ゴ Pro W3" charset="-128"/>
              </a:rPr>
              <a:t>For Satov Consultants Inc. (Satov) clients only; No portion of this presentation is to be </a:t>
            </a:r>
          </a:p>
          <a:p>
            <a:pPr algn="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808080"/>
                </a:solidFill>
                <a:ea typeface="ヒラギノ角ゴ Pro W3" charset="-128"/>
              </a:rPr>
              <a:t>distributed to other parties without prior express written consent from Satov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E5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14"/>
          <p:cNvSpPr>
            <a:spLocks noChangeArrowheads="1"/>
          </p:cNvSpPr>
          <p:nvPr userDrawn="1"/>
        </p:nvSpPr>
        <p:spPr bwMode="auto">
          <a:xfrm>
            <a:off x="304800" y="304800"/>
            <a:ext cx="2018501" cy="16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70000"/>
              </a:lnSpc>
              <a:defRPr/>
            </a:pPr>
            <a:fld id="{F8356EC3-2FF1-4D69-A82A-925760861145}" type="slidenum">
              <a:rPr lang="en-CA" sz="700">
                <a:solidFill>
                  <a:srgbClr val="7F7F7F"/>
                </a:solidFill>
                <a:cs typeface="Arial" pitchFamily="34" charset="0"/>
              </a:rPr>
              <a:pPr eaLnBrk="0" hangingPunct="0">
                <a:lnSpc>
                  <a:spcPct val="70000"/>
                </a:lnSpc>
                <a:defRPr/>
              </a:pPr>
              <a:t>‹#›</a:t>
            </a:fld>
            <a:r>
              <a:rPr lang="en-US" sz="700" dirty="0">
                <a:solidFill>
                  <a:srgbClr val="002E5E"/>
                </a:solidFill>
                <a:cs typeface="Arial" pitchFamily="34" charset="0"/>
              </a:rPr>
              <a:t> / </a:t>
            </a:r>
            <a:r>
              <a:rPr lang="en-US" sz="700" dirty="0" smtClean="0">
                <a:solidFill>
                  <a:srgbClr val="002E5E"/>
                </a:solidFill>
                <a:cs typeface="Arial" pitchFamily="34" charset="0"/>
              </a:rPr>
              <a:t>RSM Richter – Toronto Growth Strategy /</a:t>
            </a:r>
            <a:endParaRPr lang="en-US" sz="700" dirty="0">
              <a:solidFill>
                <a:srgbClr val="002E5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58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g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 userDrawn="1"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89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12" descr="Satov logo.jpg                                                 003FC582Aegis24                        C3E30A56: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9525" y="6172200"/>
            <a:ext cx="10572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3276600" y="6477000"/>
            <a:ext cx="5486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  <a:defRPr/>
            </a:pPr>
            <a:r>
              <a:rPr lang="en-US" sz="5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For Satov Consultants Inc. (Satov) clients only; No portion of this presentation is to be</a:t>
            </a:r>
          </a:p>
          <a:p>
            <a:pPr algn="r" eaLnBrk="0" hangingPunct="0">
              <a:lnSpc>
                <a:spcPct val="110000"/>
              </a:lnSpc>
              <a:defRPr/>
            </a:pPr>
            <a:r>
              <a:rPr lang="en-US" sz="5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distributed to other parties without prior express written consent from Satov</a:t>
            </a:r>
          </a:p>
        </p:txBody>
      </p:sp>
      <p:sp>
        <p:nvSpPr>
          <p:cNvPr id="6" name="Rectangle 14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04800" y="304800"/>
            <a:ext cx="2018501" cy="16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70000"/>
              </a:lnSpc>
              <a:defRPr/>
            </a:pPr>
            <a:fld id="{F8356EC3-2FF1-4D69-A82A-925760861145}" type="slidenum">
              <a:rPr lang="en-CA" sz="700">
                <a:latin typeface="Arial" pitchFamily="34" charset="0"/>
                <a:cs typeface="Arial" pitchFamily="34" charset="0"/>
              </a:rPr>
              <a:pPr eaLnBrk="0" hangingPunct="0">
                <a:lnSpc>
                  <a:spcPct val="70000"/>
                </a:lnSpc>
                <a:defRPr/>
              </a:pPr>
              <a:t>‹#›</a:t>
            </a:fld>
            <a:r>
              <a:rPr lang="en-US" sz="700" dirty="0">
                <a:solidFill>
                  <a:srgbClr val="002E5E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700" dirty="0" smtClean="0">
                <a:solidFill>
                  <a:srgbClr val="002E5E"/>
                </a:solidFill>
                <a:latin typeface="Arial" pitchFamily="34" charset="0"/>
                <a:cs typeface="Arial" pitchFamily="34" charset="0"/>
              </a:rPr>
              <a:t>RSM Richter – Toronto Growth Strategy /</a:t>
            </a:r>
            <a:endParaRPr lang="en-US" sz="700" dirty="0">
              <a:solidFill>
                <a:srgbClr val="002E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9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3276600" y="6459538"/>
            <a:ext cx="5486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  <a:defRPr/>
            </a:pPr>
            <a:r>
              <a:rPr lang="en-US" sz="500" dirty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For Satov Consultants Inc. (Satov) clients only; No portion of this presentation is to be </a:t>
            </a:r>
          </a:p>
          <a:p>
            <a:pPr algn="r" eaLnBrk="0" hangingPunct="0">
              <a:lnSpc>
                <a:spcPct val="110000"/>
              </a:lnSpc>
              <a:defRPr/>
            </a:pPr>
            <a:r>
              <a:rPr lang="en-US" sz="500" dirty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distributed to other parties without prior express written consent from Satov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  <p:custDataLst>
              <p:tags r:id="rId7"/>
            </p:custDataLst>
          </p:nvPr>
        </p:nvSpPr>
        <p:spPr>
          <a:xfrm>
            <a:off x="304800" y="687600"/>
            <a:ext cx="6782400" cy="507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700">
                <a:solidFill>
                  <a:srgbClr val="002E5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778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 hidden="1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63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5.xml"/><Relationship Id="rId7" Type="http://schemas.openxmlformats.org/officeDocument/2006/relationships/oleObject" Target="../embeddings/oleObject5.bin"/><Relationship Id="rId2" Type="http://schemas.openxmlformats.org/officeDocument/2006/relationships/tags" Target="../tags/tag24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oleObject" Target="../embeddings/oleObject7.bin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image" Target="../media/image1.emf"/><Relationship Id="rId2" Type="http://schemas.openxmlformats.org/officeDocument/2006/relationships/tags" Target="../tags/tag28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6.v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6.xml"/><Relationship Id="rId19" Type="http://schemas.openxmlformats.org/officeDocument/2006/relationships/image" Target="../media/image4.emf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7.emf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slideLayout" Target="../slideLayouts/slideLayout2.xml"/><Relationship Id="rId17" Type="http://schemas.openxmlformats.org/officeDocument/2006/relationships/oleObject" Target="../embeddings/oleObject11.bin"/><Relationship Id="rId2" Type="http://schemas.openxmlformats.org/officeDocument/2006/relationships/tags" Target="../tags/tag43.xml"/><Relationship Id="rId16" Type="http://schemas.openxmlformats.org/officeDocument/2006/relationships/image" Target="../media/image6.emf"/><Relationship Id="rId1" Type="http://schemas.openxmlformats.org/officeDocument/2006/relationships/vmlDrawing" Target="../drawings/vmlDrawing8.v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oleObject" Target="../embeddings/oleObject10.bin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683568" y="1988840"/>
            <a:ext cx="8208912" cy="707886"/>
          </a:xfrm>
          <a:prstGeom prst="rect">
            <a:avLst/>
          </a:prstGeom>
          <a:ln>
            <a:noFill/>
          </a:ln>
          <a:effectLst>
            <a:outerShdw sx="1000" sy="1000" algn="ctr" rotWithShape="0">
              <a:srgbClr val="000000">
                <a:alpha val="33000"/>
              </a:srgb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</a:pPr>
            <a:r>
              <a:rPr lang="en-US" sz="4000" b="1" dirty="0" smtClean="0">
                <a:solidFill>
                  <a:srgbClr val="FFFFFF">
                    <a:lumMod val="8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CASE STUDY</a:t>
            </a:r>
            <a:endParaRPr lang="en-CA" sz="4000" b="1" dirty="0" smtClean="0">
              <a:solidFill>
                <a:srgbClr val="FFFFFF">
                  <a:lumMod val="85000"/>
                </a:srgb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2778125"/>
            <a:ext cx="669451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700" kern="0" dirty="0" smtClean="0">
                <a:solidFill>
                  <a:srgbClr val="002D5E"/>
                </a:solidFill>
              </a:rPr>
              <a:t>Telecom customer experience</a:t>
            </a:r>
            <a:endParaRPr lang="en-US" sz="1800" kern="0" dirty="0">
              <a:solidFill>
                <a:srgbClr val="FFFFFF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08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305997" y="476672"/>
            <a:ext cx="8501015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5756"/>
              </a:buClr>
            </a:pPr>
            <a:r>
              <a:rPr lang="en-CA" sz="2700" dirty="0" smtClean="0">
                <a:solidFill>
                  <a:srgbClr val="002E5E"/>
                </a:solidFill>
                <a:latin typeface="Arial" pitchFamily="34" charset="0"/>
              </a:rPr>
              <a:t>We helped a telco improve their customer experience</a:t>
            </a:r>
            <a:endParaRPr lang="en-CA" sz="2700" dirty="0">
              <a:solidFill>
                <a:srgbClr val="002E5E"/>
              </a:solidFill>
              <a:latin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195381" y="1772816"/>
            <a:ext cx="181853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</a:pPr>
            <a:r>
              <a:rPr lang="en-US" sz="1600" dirty="0" smtClean="0">
                <a:solidFill>
                  <a:srgbClr val="FF7C00"/>
                </a:solidFill>
                <a:latin typeface="Arial" pitchFamily="34" charset="0"/>
              </a:rPr>
              <a:t>Satov approach</a:t>
            </a:r>
            <a:endParaRPr lang="en-US" sz="1600" i="1" dirty="0">
              <a:solidFill>
                <a:srgbClr val="FF7C00"/>
              </a:solidFill>
              <a:latin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0437" y="1772816"/>
            <a:ext cx="271657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>
                <a:solidFill>
                  <a:srgbClr val="FF7C00"/>
                </a:solidFill>
                <a:latin typeface="Arial" pitchFamily="34" charset="0"/>
              </a:rPr>
              <a:t>We helped the client:</a:t>
            </a:r>
            <a:endParaRPr lang="en-US" sz="1600" i="1" dirty="0">
              <a:solidFill>
                <a:srgbClr val="FF7C00"/>
              </a:solidFill>
              <a:latin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9003" y="1772816"/>
            <a:ext cx="232298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ct val="20000"/>
              </a:spcBef>
              <a:spcAft>
                <a:spcPct val="10000"/>
              </a:spcAft>
            </a:pPr>
            <a:r>
              <a:rPr lang="en-US" sz="1600" dirty="0" smtClean="0">
                <a:solidFill>
                  <a:srgbClr val="FF7C00"/>
                </a:solidFill>
                <a:latin typeface="Arial" pitchFamily="34" charset="0"/>
              </a:rPr>
              <a:t>Service delivery</a:t>
            </a:r>
            <a:endParaRPr lang="en-US" sz="1600" i="1" dirty="0">
              <a:solidFill>
                <a:srgbClr val="FF7C00"/>
              </a:solidFill>
              <a:latin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04801" y="2479128"/>
            <a:ext cx="2327186" cy="36861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2E5E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9pPr>
          </a:lstStyle>
          <a:p>
            <a:pPr marL="182563" lvl="1" indent="-182563" eaLnBrk="1" hangingPunct="1"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FontTx/>
              <a:buChar char="•"/>
              <a:defRPr/>
            </a:pPr>
            <a:r>
              <a:rPr lang="en-US" sz="1400" kern="0" dirty="0" smtClean="0">
                <a:solidFill>
                  <a:srgbClr val="2A3350"/>
                </a:solidFill>
                <a:latin typeface="Arial"/>
              </a:rPr>
              <a:t>What is the target customer experience?</a:t>
            </a:r>
            <a:endParaRPr lang="en-US" sz="1400" kern="0" dirty="0">
              <a:solidFill>
                <a:srgbClr val="2A3350"/>
              </a:solidFill>
              <a:latin typeface="Arial"/>
            </a:endParaRPr>
          </a:p>
          <a:p>
            <a:pPr marL="182563" lvl="1" indent="-182563" eaLnBrk="1" hangingPunct="1"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FontTx/>
              <a:buChar char="•"/>
              <a:defRPr/>
            </a:pPr>
            <a:r>
              <a:rPr lang="en-CA" sz="1400" kern="0" dirty="0" smtClean="0">
                <a:solidFill>
                  <a:srgbClr val="2A3350"/>
                </a:solidFill>
                <a:latin typeface="Arial"/>
              </a:rPr>
              <a:t>Where are we losing efficiencies and how can we correct this?</a:t>
            </a:r>
            <a:endParaRPr lang="en-US" sz="1400" kern="0" dirty="0">
              <a:solidFill>
                <a:srgbClr val="2A3350"/>
              </a:solidFill>
              <a:latin typeface="Arial"/>
            </a:endParaRPr>
          </a:p>
          <a:p>
            <a:pPr marL="182563" lvl="1" indent="-182563" eaLnBrk="1" hangingPunct="1"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FontTx/>
              <a:buChar char="•"/>
              <a:defRPr/>
            </a:pPr>
            <a:r>
              <a:rPr lang="en-US" sz="1400" kern="0" dirty="0" smtClean="0">
                <a:solidFill>
                  <a:srgbClr val="2A3350"/>
                </a:solidFill>
                <a:latin typeface="Arial"/>
              </a:rPr>
              <a:t>Is there a way to meet both objectives simultaneously?</a:t>
            </a:r>
            <a:endParaRPr lang="en-US" sz="1400" kern="0" dirty="0">
              <a:solidFill>
                <a:srgbClr val="2A3350"/>
              </a:solidFill>
              <a:latin typeface="Arial"/>
            </a:endParaRPr>
          </a:p>
          <a:p>
            <a:pPr marL="182563" lvl="1" indent="-182563" eaLnBrk="1" hangingPunct="1"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FontTx/>
              <a:buChar char="•"/>
              <a:defRPr/>
            </a:pPr>
            <a:endParaRPr lang="en-US" sz="1400" kern="0" dirty="0">
              <a:solidFill>
                <a:srgbClr val="2A3350"/>
              </a:solidFill>
              <a:latin typeface="Arial"/>
            </a:endParaRPr>
          </a:p>
          <a:p>
            <a:pPr marL="182563" marR="0" lvl="1" indent="-182563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SzTx/>
              <a:buFontTx/>
              <a:buChar char="•"/>
              <a:tabLst/>
              <a:defRPr/>
            </a:pPr>
            <a:endParaRPr lang="en-US" sz="1400" kern="0" dirty="0">
              <a:solidFill>
                <a:srgbClr val="2A3350"/>
              </a:solidFill>
              <a:latin typeface="Arial"/>
            </a:endParaRPr>
          </a:p>
          <a:p>
            <a:pPr marL="228600" marR="0" lvl="1" indent="-182563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65756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ヒラギノ角ゴ Pro W3" charset="-128"/>
            </a:endParaRPr>
          </a:p>
        </p:txBody>
      </p:sp>
      <p:sp>
        <p:nvSpPr>
          <p:cNvPr id="13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195381" y="2479129"/>
            <a:ext cx="2168707" cy="36861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2E5E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9pPr>
          </a:lstStyle>
          <a:p>
            <a:pPr marL="182563" marR="0" lvl="1" indent="-18256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SzTx/>
              <a:buFontTx/>
              <a:buChar char="•"/>
              <a:tabLst/>
              <a:defRPr/>
            </a:pPr>
            <a:r>
              <a:rPr lang="en-US" sz="1400" kern="0" dirty="0" smtClean="0">
                <a:solidFill>
                  <a:srgbClr val="2A3350"/>
                </a:solidFill>
                <a:latin typeface="Arial"/>
              </a:rPr>
              <a:t>Provided a new perspective on productivity </a:t>
            </a:r>
          </a:p>
          <a:p>
            <a:pPr marL="182563" marR="0" lvl="1" indent="-18256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SzTx/>
              <a:buFontTx/>
              <a:buChar char="•"/>
              <a:tabLst/>
              <a:defRPr/>
            </a:pPr>
            <a:r>
              <a:rPr lang="en-US" sz="1400" kern="0" dirty="0" smtClean="0">
                <a:solidFill>
                  <a:srgbClr val="2A3350"/>
                </a:solidFill>
                <a:latin typeface="Arial"/>
              </a:rPr>
              <a:t>Quantified the upside of improvements</a:t>
            </a:r>
          </a:p>
          <a:p>
            <a:pPr marL="182563" marR="0" lvl="1" indent="-18256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SzTx/>
              <a:buFontTx/>
              <a:buChar char="•"/>
              <a:tabLst/>
              <a:defRPr/>
            </a:pPr>
            <a:r>
              <a:rPr lang="en-US" sz="1400" kern="0" dirty="0" smtClean="0">
                <a:solidFill>
                  <a:srgbClr val="2A3350"/>
                </a:solidFill>
                <a:latin typeface="Arial"/>
              </a:rPr>
              <a:t>Compared operations against best practices</a:t>
            </a:r>
          </a:p>
          <a:p>
            <a:pPr marL="182563" lvl="1" indent="-182563" eaLnBrk="1" hangingPunct="1"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FontTx/>
              <a:buChar char="•"/>
              <a:defRPr/>
            </a:pPr>
            <a:r>
              <a:rPr lang="en-CA" sz="1400" kern="0" dirty="0" smtClean="0">
                <a:solidFill>
                  <a:srgbClr val="2A3350"/>
                </a:solidFill>
                <a:latin typeface="Arial"/>
              </a:rPr>
              <a:t>Developed and executed the implementation plan</a:t>
            </a:r>
            <a:endParaRPr lang="en-US" sz="1400" kern="0" dirty="0" smtClean="0">
              <a:solidFill>
                <a:srgbClr val="2A3350"/>
              </a:solidFill>
              <a:latin typeface="Arial"/>
            </a:endParaRPr>
          </a:p>
        </p:txBody>
      </p:sp>
      <p:sp>
        <p:nvSpPr>
          <p:cNvPr id="14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084168" y="2479129"/>
            <a:ext cx="2429128" cy="36861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2E5E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  <a:ea typeface="ヒラギノ角ゴ Pro W3" charset="-128"/>
                <a:cs typeface="ヒラギノ角ゴ Pro W3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/>
              </a:defRPr>
            </a:lvl9pPr>
          </a:lstStyle>
          <a:p>
            <a:pPr marL="182563" lvl="1" indent="-182563" eaLnBrk="1" hangingPunct="1"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FontTx/>
              <a:buChar char="•"/>
              <a:defRPr/>
            </a:pPr>
            <a:r>
              <a:rPr lang="en-US" sz="1400" kern="0" dirty="0" smtClean="0">
                <a:solidFill>
                  <a:srgbClr val="2A3350"/>
                </a:solidFill>
                <a:latin typeface="Arial"/>
              </a:rPr>
              <a:t>Improve morale and productivity</a:t>
            </a:r>
          </a:p>
          <a:p>
            <a:pPr marL="182563" lvl="1" indent="-182563" eaLnBrk="1" hangingPunct="1"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FontTx/>
              <a:buChar char="•"/>
              <a:defRPr/>
            </a:pPr>
            <a:r>
              <a:rPr lang="en-US" sz="1400" kern="0" dirty="0" smtClean="0">
                <a:solidFill>
                  <a:srgbClr val="2A3350"/>
                </a:solidFill>
                <a:latin typeface="Arial"/>
              </a:rPr>
              <a:t>Reduce operating costs</a:t>
            </a:r>
          </a:p>
          <a:p>
            <a:pPr marL="182563" lvl="1" indent="-182563" eaLnBrk="1" hangingPunct="1">
              <a:spcBef>
                <a:spcPts val="1200"/>
              </a:spcBef>
              <a:spcAft>
                <a:spcPts val="0"/>
              </a:spcAft>
              <a:buClr>
                <a:srgbClr val="565756"/>
              </a:buClr>
              <a:buFontTx/>
              <a:buChar char="•"/>
              <a:defRPr/>
            </a:pPr>
            <a:r>
              <a:rPr lang="en-US" sz="1400" kern="0" dirty="0" smtClean="0">
                <a:solidFill>
                  <a:srgbClr val="2A3350"/>
                </a:solidFill>
                <a:latin typeface="Arial"/>
              </a:rPr>
              <a:t>Improve customer experience</a:t>
            </a:r>
            <a:endParaRPr lang="en-US" sz="2000" kern="0" dirty="0">
              <a:solidFill>
                <a:srgbClr val="808080"/>
              </a:solidFill>
              <a:latin typeface="Arial"/>
            </a:endParaRPr>
          </a:p>
          <a:p>
            <a:pPr marL="541338" marR="0" lvl="2" indent="-182563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65756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ヒラギノ角ゴ Pro W3" charset="-128"/>
            </a:endParaRPr>
          </a:p>
          <a:p>
            <a:pPr marL="228600" marR="0" lvl="1" indent="-182563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65756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ヒラギノ角ゴ Pro W3" charset="-128"/>
            </a:endParaRPr>
          </a:p>
        </p:txBody>
      </p:sp>
      <p:sp>
        <p:nvSpPr>
          <p:cNvPr id="15" name="Isosceles Triangle 14"/>
          <p:cNvSpPr/>
          <p:nvPr/>
        </p:nvSpPr>
        <p:spPr>
          <a:xfrm rot="5400000">
            <a:off x="2664727" y="1824910"/>
            <a:ext cx="440675" cy="276812"/>
          </a:xfrm>
          <a:prstGeom prst="triangle">
            <a:avLst/>
          </a:prstGeom>
          <a:solidFill>
            <a:srgbClr val="FF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5440355" y="1854748"/>
            <a:ext cx="440675" cy="276812"/>
          </a:xfrm>
          <a:prstGeom prst="triangle">
            <a:avLst/>
          </a:prstGeom>
          <a:solidFill>
            <a:srgbClr val="FF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1187624" y="5805264"/>
            <a:ext cx="6768752" cy="72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Does this sound interesting? Email us to get more details.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29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340153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66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 eaLnBrk="1" fontAlgn="auto" hangingPunct="1"/>
            <a:endParaRPr lang="en-CA" sz="1000">
              <a:solidFill>
                <a:srgbClr val="FFFFFF"/>
              </a:solidFill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19090" y="88268"/>
            <a:ext cx="971600" cy="460412"/>
          </a:xfrm>
          <a:prstGeom prst="rect">
            <a:avLst/>
          </a:prstGeom>
          <a:solidFill>
            <a:srgbClr val="FF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Request more detail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799" y="611728"/>
            <a:ext cx="7723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2700" dirty="0" smtClean="0">
                <a:solidFill>
                  <a:srgbClr val="002D5E"/>
                </a:solidFill>
                <a:latin typeface="Arial"/>
              </a:rPr>
              <a:t>We focused on opportunities to improve both efficiency and customer experience</a:t>
            </a:r>
            <a:endParaRPr lang="en-CA" sz="2700" dirty="0">
              <a:solidFill>
                <a:srgbClr val="002D5E"/>
              </a:solidFill>
              <a:latin typeface="Arial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259632" y="1880829"/>
            <a:ext cx="6459286" cy="3826104"/>
            <a:chOff x="833437" y="2034348"/>
            <a:chExt cx="6250857" cy="3922712"/>
          </a:xfrm>
        </p:grpSpPr>
        <p:cxnSp>
          <p:nvCxnSpPr>
            <p:cNvPr id="40" name="Straight Connector 39"/>
            <p:cNvCxnSpPr/>
            <p:nvPr>
              <p:custDataLst>
                <p:tags r:id="rId4"/>
              </p:custDataLst>
            </p:nvPr>
          </p:nvCxnSpPr>
          <p:spPr>
            <a:xfrm flipH="1">
              <a:off x="3955085" y="2034348"/>
              <a:ext cx="2676" cy="3922712"/>
            </a:xfrm>
            <a:prstGeom prst="line">
              <a:avLst/>
            </a:prstGeom>
            <a:ln>
              <a:solidFill>
                <a:srgbClr val="002D6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>
              <p:custDataLst>
                <p:tags r:id="rId5"/>
              </p:custDataLst>
            </p:nvPr>
          </p:nvCxnSpPr>
          <p:spPr>
            <a:xfrm flipH="1">
              <a:off x="833437" y="3954134"/>
              <a:ext cx="6250857" cy="2710"/>
            </a:xfrm>
            <a:prstGeom prst="line">
              <a:avLst/>
            </a:prstGeom>
            <a:ln>
              <a:solidFill>
                <a:srgbClr val="002D6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07713" y="1878609"/>
            <a:ext cx="1026284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565756"/>
              </a:buClr>
            </a:pPr>
            <a:r>
              <a:rPr lang="en-CA" sz="1200" b="1" dirty="0" smtClean="0">
                <a:solidFill>
                  <a:srgbClr val="808080"/>
                </a:solidFill>
              </a:rPr>
              <a:t>Customer experience (CEX) </a:t>
            </a:r>
            <a:endParaRPr lang="en-CA" sz="1200" b="1" dirty="0">
              <a:solidFill>
                <a:srgbClr val="2A3350"/>
              </a:solidFill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23032" y="5651666"/>
            <a:ext cx="1492257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565756"/>
              </a:buClr>
            </a:pPr>
            <a:r>
              <a:rPr lang="en-CA" sz="1200" b="1" dirty="0" smtClean="0">
                <a:solidFill>
                  <a:srgbClr val="808080"/>
                </a:solidFill>
                <a:cs typeface="Arial" pitchFamily="34" charset="0"/>
              </a:rPr>
              <a:t>Efficiency</a:t>
            </a:r>
            <a:endParaRPr lang="en-CA" sz="1200" b="1" dirty="0">
              <a:solidFill>
                <a:srgbClr val="808080"/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9552" y="2564904"/>
            <a:ext cx="49784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565756"/>
              </a:buClr>
            </a:pPr>
            <a:r>
              <a:rPr lang="en-CA" sz="1200" dirty="0" smtClean="0">
                <a:solidFill>
                  <a:srgbClr val="808080"/>
                </a:solidFill>
              </a:rPr>
              <a:t>High</a:t>
            </a:r>
            <a:endParaRPr lang="en-CA" sz="1200" b="1" dirty="0">
              <a:solidFill>
                <a:srgbClr val="2A3350"/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9552" y="5271950"/>
            <a:ext cx="49784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565756"/>
              </a:buClr>
            </a:pPr>
            <a:r>
              <a:rPr lang="en-CA" sz="1200" dirty="0" smtClean="0">
                <a:solidFill>
                  <a:srgbClr val="808080"/>
                </a:solidFill>
              </a:rPr>
              <a:t>Low</a:t>
            </a:r>
            <a:endParaRPr lang="en-CA" sz="1200" b="1" dirty="0">
              <a:solidFill>
                <a:srgbClr val="2A3350"/>
              </a:solidFill>
              <a:cs typeface="Arial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282314" y="5805654"/>
            <a:ext cx="416963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784360" y="2895686"/>
            <a:ext cx="0" cy="237626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8570" y="5651666"/>
            <a:ext cx="112776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Clr>
                <a:srgbClr val="565756"/>
              </a:buClr>
            </a:pPr>
            <a:r>
              <a:rPr lang="en-CA" sz="1200" dirty="0" smtClean="0">
                <a:solidFill>
                  <a:srgbClr val="808080"/>
                </a:solidFill>
                <a:cs typeface="Arial" pitchFamily="34" charset="0"/>
              </a:rPr>
              <a:t>Low</a:t>
            </a:r>
            <a:endParaRPr lang="en-CA" sz="1200" dirty="0">
              <a:solidFill>
                <a:srgbClr val="808080"/>
              </a:solidFill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41742" y="5651666"/>
            <a:ext cx="133096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Clr>
                <a:srgbClr val="565756"/>
              </a:buClr>
            </a:pPr>
            <a:r>
              <a:rPr lang="en-CA" sz="1200" dirty="0" smtClean="0">
                <a:solidFill>
                  <a:srgbClr val="808080"/>
                </a:solidFill>
                <a:cs typeface="Arial" pitchFamily="34" charset="0"/>
              </a:rPr>
              <a:t>High</a:t>
            </a:r>
            <a:endParaRPr lang="en-CA" sz="1200" dirty="0">
              <a:solidFill>
                <a:srgbClr val="808080"/>
              </a:solidFill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46210" y="1952836"/>
            <a:ext cx="3060340" cy="17008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1400" dirty="0" smtClean="0">
              <a:solidFill>
                <a:srgbClr val="002D5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346210" y="3859140"/>
            <a:ext cx="3060340" cy="16898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1400" dirty="0" smtClean="0">
              <a:solidFill>
                <a:srgbClr val="002D5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573355" y="3862754"/>
            <a:ext cx="3060340" cy="16861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1400" dirty="0" smtClean="0">
              <a:solidFill>
                <a:srgbClr val="002D5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73355" y="1952836"/>
            <a:ext cx="3060340" cy="17008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Customer choice of contact method</a:t>
            </a:r>
            <a:endParaRPr lang="en-CA" sz="1400" dirty="0">
              <a:solidFill>
                <a:schemeClr val="bg1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Minimal wait times</a:t>
            </a:r>
            <a:endParaRPr lang="en-CA" sz="1400" dirty="0">
              <a:solidFill>
                <a:schemeClr val="bg1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Personalized service</a:t>
            </a:r>
            <a:endParaRPr lang="en-CA" sz="1400" dirty="0">
              <a:solidFill>
                <a:schemeClr val="bg1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Efficient and effective call resolution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Accurate forecasting</a:t>
            </a:r>
            <a:endParaRPr lang="en-CA" sz="1400" dirty="0">
              <a:solidFill>
                <a:schemeClr val="bg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0" y="5571020"/>
            <a:ext cx="9144000" cy="0"/>
          </a:xfrm>
          <a:prstGeom prst="line">
            <a:avLst/>
          </a:prstGeom>
          <a:solidFill>
            <a:srgbClr val="EFEEEE"/>
          </a:solidFill>
          <a:ln w="1587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65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ct 4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55676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2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CA" sz="1400" dirty="0">
              <a:solidFill>
                <a:srgbClr val="FFFFFF"/>
              </a:solidFill>
              <a:sym typeface="+mn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305998" y="687600"/>
            <a:ext cx="8442465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565756"/>
              </a:buClr>
            </a:pPr>
            <a:r>
              <a:rPr lang="en-CA" sz="2700" dirty="0" smtClean="0">
                <a:solidFill>
                  <a:srgbClr val="002E5E"/>
                </a:solidFill>
                <a:cs typeface="Arial" pitchFamily="34" charset="0"/>
              </a:rPr>
              <a:t>We questioned commonly held beliefs</a:t>
            </a:r>
            <a:endParaRPr lang="en-CA" sz="2700" dirty="0">
              <a:solidFill>
                <a:srgbClr val="002E5E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119090" y="88268"/>
            <a:ext cx="971600" cy="460412"/>
          </a:xfrm>
          <a:prstGeom prst="rect">
            <a:avLst/>
          </a:prstGeom>
          <a:solidFill>
            <a:srgbClr val="FF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Request more detail</a:t>
            </a:r>
            <a:endParaRPr lang="en-US" sz="1200" dirty="0"/>
          </a:p>
        </p:txBody>
      </p:sp>
      <p:cxnSp>
        <p:nvCxnSpPr>
          <p:cNvPr id="76" name="Straight Connector 8"/>
          <p:cNvCxnSpPr>
            <a:cxnSpLocks noChangeShapeType="1"/>
          </p:cNvCxnSpPr>
          <p:nvPr/>
        </p:nvCxnSpPr>
        <p:spPr bwMode="auto">
          <a:xfrm>
            <a:off x="0" y="5568950"/>
            <a:ext cx="9144000" cy="0"/>
          </a:xfrm>
          <a:prstGeom prst="line">
            <a:avLst/>
          </a:prstGeom>
          <a:noFill/>
          <a:ln w="15875" algn="ctr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80" name="Straight Connector 79"/>
          <p:cNvCxnSpPr/>
          <p:nvPr>
            <p:custDataLst>
              <p:tags r:id="rId4"/>
            </p:custDataLst>
          </p:nvPr>
        </p:nvCxnSpPr>
        <p:spPr bwMode="auto">
          <a:xfrm flipV="1">
            <a:off x="7086600" y="5584825"/>
            <a:ext cx="0" cy="58738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>
            <p:custDataLst>
              <p:tags r:id="rId5"/>
            </p:custDataLst>
          </p:nvPr>
        </p:nvCxnSpPr>
        <p:spPr bwMode="auto">
          <a:xfrm flipV="1">
            <a:off x="5638800" y="5584825"/>
            <a:ext cx="0" cy="58738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>
            <p:custDataLst>
              <p:tags r:id="rId6"/>
            </p:custDataLst>
          </p:nvPr>
        </p:nvCxnSpPr>
        <p:spPr bwMode="auto">
          <a:xfrm flipV="1">
            <a:off x="4191000" y="5584825"/>
            <a:ext cx="0" cy="58738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7"/>
            </p:custDataLst>
          </p:nvPr>
        </p:nvCxnSpPr>
        <p:spPr bwMode="auto">
          <a:xfrm flipV="1">
            <a:off x="2743200" y="5584825"/>
            <a:ext cx="0" cy="58738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981415544"/>
              </p:ext>
            </p:extLst>
          </p:nvPr>
        </p:nvGraphicFramePr>
        <p:xfrm>
          <a:off x="1600200" y="1447800"/>
          <a:ext cx="6317005" cy="443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3" name="Chart" r:id="rId18" imgW="6317005" imgH="4434912" progId="MSGraph.Chart.8">
                  <p:embed followColorScheme="full"/>
                </p:oleObj>
              </mc:Choice>
              <mc:Fallback>
                <p:oleObj name="Chart" r:id="rId18" imgW="6317005" imgH="443491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00200" y="1447800"/>
                        <a:ext cx="6317005" cy="4434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 Placeholder 7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6938963" y="5746750"/>
            <a:ext cx="2952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en-US" sz="1400" dirty="0" smtClean="0">
                <a:solidFill>
                  <a:srgbClr val="808080"/>
                </a:solidFill>
                <a:latin typeface="+mn-lt"/>
                <a:cs typeface="+mn-cs"/>
                <a:sym typeface="+mn-lt"/>
              </a:rPr>
              <a:t>500</a:t>
            </a:r>
            <a:endParaRPr lang="en-CA" sz="1400" dirty="0">
              <a:solidFill>
                <a:srgbClr val="808080"/>
              </a:solidFill>
              <a:latin typeface="+mn-lt"/>
              <a:cs typeface="+mn-cs"/>
              <a:sym typeface="+mn-lt"/>
            </a:endParaRPr>
          </a:p>
        </p:txBody>
      </p:sp>
      <p:sp>
        <p:nvSpPr>
          <p:cNvPr id="86" name="Text Placeholder 6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5491163" y="5746750"/>
            <a:ext cx="2952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en-US" sz="1400" dirty="0" smtClean="0">
                <a:solidFill>
                  <a:srgbClr val="808080"/>
                </a:solidFill>
                <a:latin typeface="+mn-lt"/>
                <a:cs typeface="+mn-cs"/>
                <a:sym typeface="+mn-lt"/>
              </a:rPr>
              <a:t>600</a:t>
            </a:r>
            <a:endParaRPr lang="en-CA" sz="1400" dirty="0">
              <a:solidFill>
                <a:srgbClr val="808080"/>
              </a:solidFill>
              <a:latin typeface="+mn-lt"/>
              <a:cs typeface="+mn-cs"/>
              <a:sym typeface="+mn-lt"/>
            </a:endParaRPr>
          </a:p>
        </p:txBody>
      </p:sp>
      <p:sp>
        <p:nvSpPr>
          <p:cNvPr id="87" name="Text Placeholder 5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4043363" y="5746750"/>
            <a:ext cx="2952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en-US" sz="1400" dirty="0" smtClean="0">
                <a:solidFill>
                  <a:srgbClr val="808080"/>
                </a:solidFill>
                <a:latin typeface="+mn-lt"/>
                <a:cs typeface="+mn-cs"/>
                <a:sym typeface="+mn-lt"/>
              </a:rPr>
              <a:t>700</a:t>
            </a:r>
            <a:endParaRPr lang="en-CA" sz="1400" dirty="0">
              <a:solidFill>
                <a:srgbClr val="808080"/>
              </a:solidFill>
              <a:latin typeface="+mn-lt"/>
              <a:cs typeface="+mn-cs"/>
              <a:sym typeface="+mn-lt"/>
            </a:endParaRPr>
          </a:p>
        </p:txBody>
      </p:sp>
      <p:sp>
        <p:nvSpPr>
          <p:cNvPr id="88" name="Text Placeholder 4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2595563" y="5746750"/>
            <a:ext cx="2952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en-US" sz="1400" dirty="0" smtClean="0">
                <a:solidFill>
                  <a:srgbClr val="808080"/>
                </a:solidFill>
                <a:latin typeface="+mn-lt"/>
                <a:cs typeface="+mn-cs"/>
                <a:sym typeface="+mn-lt"/>
              </a:rPr>
              <a:t>800</a:t>
            </a:r>
            <a:endParaRPr lang="en-CA" sz="1400" dirty="0">
              <a:solidFill>
                <a:srgbClr val="808080"/>
              </a:solidFill>
              <a:latin typeface="+mn-lt"/>
              <a:cs typeface="+mn-cs"/>
              <a:sym typeface="+mn-lt"/>
            </a:endParaRPr>
          </a:p>
        </p:txBody>
      </p:sp>
      <p:sp>
        <p:nvSpPr>
          <p:cNvPr id="90" name="Rectangle 89"/>
          <p:cNvSpPr/>
          <p:nvPr>
            <p:custDataLst>
              <p:tags r:id="rId13"/>
            </p:custDataLst>
          </p:nvPr>
        </p:nvSpPr>
        <p:spPr bwMode="auto">
          <a:xfrm>
            <a:off x="3906838" y="6080125"/>
            <a:ext cx="2192338" cy="549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anchor="t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fld id="{9106ACD8-713F-4B3C-BAB6-141F36CAFE79}" type="datetime'''''''A''v''e''''r''a''g''''''e'' Ha''ndle'' T''''im''''e'''">
              <a:rPr lang="en-US">
                <a:solidFill>
                  <a:srgbClr val="808080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t>Average Handle Time</a:t>
            </a:fld>
            <a:endParaRPr lang="en-US" dirty="0">
              <a:solidFill>
                <a:srgbClr val="808080"/>
              </a:solidFill>
              <a:sym typeface="+mn-lt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808080"/>
                </a:solidFill>
                <a:sym typeface="+mn-lt"/>
              </a:rPr>
              <a:t>(in seconds)</a:t>
            </a:r>
            <a:endParaRPr lang="en-CA" dirty="0">
              <a:solidFill>
                <a:srgbClr val="808080"/>
              </a:solidFill>
              <a:sym typeface="+mn-lt"/>
            </a:endParaRPr>
          </a:p>
        </p:txBody>
      </p:sp>
      <p:sp>
        <p:nvSpPr>
          <p:cNvPr id="89" name="Text Placeholder 32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393700" y="3279775"/>
            <a:ext cx="124460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sz="1800" dirty="0" smtClean="0">
                <a:latin typeface="+mn-lt"/>
                <a:cs typeface="+mn-cs"/>
                <a:sym typeface="+mn-lt"/>
              </a:rPr>
              <a:t>Customer </a:t>
            </a:r>
            <a:br>
              <a:rPr lang="en-US" sz="1800" dirty="0" smtClean="0">
                <a:latin typeface="+mn-lt"/>
                <a:cs typeface="+mn-cs"/>
                <a:sym typeface="+mn-lt"/>
              </a:rPr>
            </a:br>
            <a:r>
              <a:rPr lang="en-US" sz="1800" dirty="0" smtClean="0">
                <a:latin typeface="+mn-lt"/>
                <a:cs typeface="+mn-cs"/>
                <a:sym typeface="+mn-lt"/>
              </a:rPr>
              <a:t>Satisfaction </a:t>
            </a:r>
            <a:br>
              <a:rPr lang="en-US" sz="1800" dirty="0" smtClean="0">
                <a:latin typeface="+mn-lt"/>
                <a:cs typeface="+mn-cs"/>
                <a:sym typeface="+mn-lt"/>
              </a:rPr>
            </a:br>
            <a:r>
              <a:rPr lang="en-US" sz="1800" dirty="0" smtClean="0">
                <a:latin typeface="+mn-lt"/>
                <a:cs typeface="+mn-cs"/>
                <a:sym typeface="+mn-lt"/>
              </a:rPr>
              <a:t>Score</a:t>
            </a:r>
            <a:endParaRPr lang="en-CA" sz="1800" dirty="0">
              <a:latin typeface="+mn-lt"/>
              <a:cs typeface="+mn-cs"/>
              <a:sym typeface="+mn-lt"/>
            </a:endParaRPr>
          </a:p>
        </p:txBody>
      </p:sp>
      <p:sp>
        <p:nvSpPr>
          <p:cNvPr id="104" name="Rounded Rectangular Callout 103"/>
          <p:cNvSpPr/>
          <p:nvPr/>
        </p:nvSpPr>
        <p:spPr>
          <a:xfrm>
            <a:off x="6882205" y="1298618"/>
            <a:ext cx="2070000" cy="1304685"/>
          </a:xfrm>
          <a:prstGeom prst="wedgeRoundRectCallout">
            <a:avLst>
              <a:gd name="adj1" fmla="val -74244"/>
              <a:gd name="adj2" fmla="val 5376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rgbClr val="FFFFFF"/>
                </a:solidFill>
              </a:rPr>
              <a:t>Longer calls don’t necessarily improve customer satisfaction</a:t>
            </a:r>
            <a:endParaRPr lang="en-CA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76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CA" sz="100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6001" y="687600"/>
            <a:ext cx="6282223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5756"/>
              </a:buClr>
            </a:pPr>
            <a:r>
              <a:rPr lang="en-CA" sz="2700" dirty="0" smtClean="0">
                <a:solidFill>
                  <a:srgbClr val="002E5E"/>
                </a:solidFill>
                <a:latin typeface="Arial" pitchFamily="34" charset="0"/>
              </a:rPr>
              <a:t>We identified actionable improvements to help with implementation</a:t>
            </a:r>
            <a:endParaRPr lang="en-CA" sz="2700" dirty="0" smtClean="0">
              <a:solidFill>
                <a:srgbClr val="002E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19090" y="88268"/>
            <a:ext cx="971600" cy="460412"/>
          </a:xfrm>
          <a:prstGeom prst="rect">
            <a:avLst/>
          </a:prstGeom>
          <a:solidFill>
            <a:srgbClr val="FF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Request more detail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365661" y="2047562"/>
            <a:ext cx="2482042" cy="174147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Performance management</a:t>
            </a:r>
            <a:endParaRPr lang="en-CA" sz="2000" dirty="0"/>
          </a:p>
        </p:txBody>
      </p:sp>
      <p:sp>
        <p:nvSpPr>
          <p:cNvPr id="22" name="Rectangle 21"/>
          <p:cNvSpPr/>
          <p:nvPr/>
        </p:nvSpPr>
        <p:spPr>
          <a:xfrm>
            <a:off x="361766" y="4567842"/>
            <a:ext cx="2482042" cy="174147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Operating </a:t>
            </a:r>
          </a:p>
          <a:p>
            <a:pPr algn="ctr"/>
            <a:r>
              <a:rPr lang="en-CA" sz="2000" dirty="0" smtClean="0"/>
              <a:t>model</a:t>
            </a:r>
            <a:endParaRPr lang="en-CA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006168" y="2087304"/>
            <a:ext cx="6390368" cy="166199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2A3350"/>
                </a:solidFill>
              </a:rPr>
              <a:t>Balanced objective metrics</a:t>
            </a: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2A3350"/>
                </a:solidFill>
              </a:rPr>
              <a:t>Targeted coaching in development areas</a:t>
            </a: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2A3350"/>
                </a:solidFill>
              </a:rPr>
              <a:t>Recognition of top performers</a:t>
            </a: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2A3350"/>
                </a:solidFill>
              </a:rPr>
              <a:t>Clear dashboard of performance</a:t>
            </a:r>
            <a:endParaRPr kumimoji="0" lang="en-CA" i="0" u="none" strike="noStrike" kern="1200" cap="none" spc="0" normalizeH="0" baseline="0" noProof="0" dirty="0" smtClean="0">
              <a:ln>
                <a:noFill/>
              </a:ln>
              <a:solidFill>
                <a:srgbClr val="2A3350"/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06168" y="4607584"/>
            <a:ext cx="631926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2A3350"/>
                </a:solidFill>
              </a:rPr>
              <a:t>Flexible </a:t>
            </a:r>
            <a:r>
              <a:rPr lang="en-CA" dirty="0">
                <a:solidFill>
                  <a:srgbClr val="2A3350"/>
                </a:solidFill>
              </a:rPr>
              <a:t>staffing </a:t>
            </a:r>
            <a:r>
              <a:rPr lang="en-CA" dirty="0" smtClean="0">
                <a:solidFill>
                  <a:srgbClr val="2A3350"/>
                </a:solidFill>
              </a:rPr>
              <a:t>model</a:t>
            </a:r>
            <a:endParaRPr lang="en-CA" dirty="0">
              <a:solidFill>
                <a:srgbClr val="2A3350"/>
              </a:solidFill>
            </a:endParaRP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2A3350"/>
                </a:solidFill>
              </a:rPr>
              <a:t>Streamlined organizational structure</a:t>
            </a: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2A3350"/>
                </a:solidFill>
              </a:rPr>
              <a:t>Improved forecasting and long-term planning</a:t>
            </a: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2A3350"/>
                </a:solidFill>
              </a:rPr>
              <a:t>Queue structure focused on customer needs</a:t>
            </a:r>
            <a:endParaRPr lang="en-CA" dirty="0">
              <a:solidFill>
                <a:srgbClr val="2A335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65660" y="4178441"/>
            <a:ext cx="8218782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0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099660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5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CA" sz="1400" dirty="0">
              <a:solidFill>
                <a:srgbClr val="FFFFFF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98" y="687600"/>
            <a:ext cx="6282225" cy="5078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buClr>
                <a:srgbClr val="565756"/>
              </a:buClr>
            </a:pPr>
            <a:r>
              <a:rPr lang="en-US" sz="2700" dirty="0" smtClean="0">
                <a:solidFill>
                  <a:srgbClr val="002E5E"/>
                </a:solidFill>
              </a:rPr>
              <a:t>We reduced costs and enabled industry-leading customer experience</a:t>
            </a:r>
            <a:endParaRPr lang="en-US" sz="2700" dirty="0">
              <a:solidFill>
                <a:srgbClr val="002E5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92450" y="5893699"/>
            <a:ext cx="919797" cy="120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74662" y="2132856"/>
            <a:ext cx="316123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</a:pPr>
            <a:r>
              <a:rPr lang="en-US" sz="1600" dirty="0">
                <a:solidFill>
                  <a:srgbClr val="FF7C00"/>
                </a:solidFill>
              </a:rPr>
              <a:t>A</a:t>
            </a:r>
            <a:r>
              <a:rPr lang="en-US" sz="1600" dirty="0" smtClean="0">
                <a:solidFill>
                  <a:srgbClr val="FF7C00"/>
                </a:solidFill>
              </a:rPr>
              <a:t>nnual cost per subscriber</a:t>
            </a:r>
            <a:endParaRPr lang="en-US" sz="1600" dirty="0">
              <a:solidFill>
                <a:srgbClr val="FF7C00"/>
              </a:solidFill>
            </a:endParaRPr>
          </a:p>
        </p:txBody>
      </p:sp>
      <p:graphicFrame>
        <p:nvGraphicFramePr>
          <p:cNvPr id="36" name="Object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83023932"/>
              </p:ext>
            </p:extLst>
          </p:nvPr>
        </p:nvGraphicFramePr>
        <p:xfrm>
          <a:off x="4991100" y="2743200"/>
          <a:ext cx="3665164" cy="323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6" name="Chart" r:id="rId15" imgW="3665164" imgH="3238488" progId="MSGraph.Chart.8">
                  <p:embed followColorScheme="full"/>
                </p:oleObj>
              </mc:Choice>
              <mc:Fallback>
                <p:oleObj name="Chart" r:id="rId15" imgW="3665164" imgH="323848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2743200"/>
                        <a:ext cx="3665164" cy="323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61225" y="6043613"/>
            <a:ext cx="882650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fld id="{74C30EC6-31AA-43B0-A018-8AE117150223}" type="datetime'C''l''''''''''''''''''i''e''nt N''P''''''''''''''''''S'''">
              <a:rPr lang="en-US" sz="1400">
                <a:solidFill>
                  <a:srgbClr val="808080"/>
                </a:solidFill>
                <a:sym typeface="+mn-lt"/>
              </a:rPr>
              <a:pPr/>
              <a:t>Client NPS</a:t>
            </a:fld>
            <a:endParaRPr lang="en-US" sz="1400" dirty="0">
              <a:solidFill>
                <a:srgbClr val="808080"/>
              </a:solidFill>
              <a:sym typeface="+mn-lt"/>
            </a:endParaRPr>
          </a:p>
        </p:txBody>
      </p:sp>
      <p:sp>
        <p:nvSpPr>
          <p:cNvPr id="41" name="Rectangle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14950" y="6043613"/>
            <a:ext cx="1331913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fld id="{D4B5C360-7673-44E3-AE66-8B850C67B86A}" type="datetime'''I''''n''''''''''''d''''''ust''ry a''''''''''ver''''age'''">
              <a:rPr lang="en-US" sz="1400">
                <a:solidFill>
                  <a:srgbClr val="808080"/>
                </a:solidFill>
                <a:sym typeface="+mn-lt"/>
              </a:rPr>
              <a:pPr/>
              <a:t>Industry average</a:t>
            </a:fld>
            <a:endParaRPr lang="en-US" sz="1400" dirty="0">
              <a:solidFill>
                <a:srgbClr val="808080"/>
              </a:solidFill>
              <a:sym typeface="+mn-lt"/>
            </a:endParaRP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5123235" y="2132856"/>
            <a:ext cx="302064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</a:pPr>
            <a:r>
              <a:rPr lang="en-US" sz="1600" dirty="0" smtClean="0">
                <a:solidFill>
                  <a:srgbClr val="FF7C00"/>
                </a:solidFill>
              </a:rPr>
              <a:t>Customer satisfaction (NPS)</a:t>
            </a:r>
            <a:endParaRPr lang="en-US" sz="1600" dirty="0">
              <a:solidFill>
                <a:srgbClr val="FF7C00"/>
              </a:solidFill>
            </a:endParaRPr>
          </a:p>
        </p:txBody>
      </p:sp>
      <p:graphicFrame>
        <p:nvGraphicFramePr>
          <p:cNvPr id="39" name="Object 3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759258198"/>
              </p:ext>
            </p:extLst>
          </p:nvPr>
        </p:nvGraphicFramePr>
        <p:xfrm>
          <a:off x="342900" y="3086100"/>
          <a:ext cx="3901368" cy="2895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7" name="Chart" r:id="rId17" imgW="3901368" imgH="2895696" progId="MSGraph.Chart.8">
                  <p:embed followColorScheme="full"/>
                </p:oleObj>
              </mc:Choice>
              <mc:Fallback>
                <p:oleObj name="Chart" r:id="rId17" imgW="3901368" imgH="289569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3086100"/>
                        <a:ext cx="3901368" cy="2895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>
            <p:custDataLst>
              <p:tags r:id="rId8"/>
            </p:custDataLst>
          </p:nvPr>
        </p:nvCxnSpPr>
        <p:spPr bwMode="auto">
          <a:xfrm>
            <a:off x="1374775" y="2951163"/>
            <a:ext cx="1839913" cy="579438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Placeholder 2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958975" y="3084513"/>
            <a:ext cx="671513" cy="3111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fld id="{F6588CEB-1084-4084-A9D7-10B1BB9C9927}" type="datetime'''''''''''''''''''-''2''''''''''''''''''2''''%'''''''''''">
              <a:rPr lang="en-US" sz="1600" b="1">
                <a:latin typeface="+mn-lt"/>
                <a:cs typeface="+mn-cs"/>
                <a:sym typeface="+mn-lt"/>
              </a:rPr>
              <a:pPr/>
              <a:t>-22%</a:t>
            </a:fld>
            <a:endParaRPr lang="en-CA" sz="1600" b="1" dirty="0">
              <a:latin typeface="+mn-lt"/>
              <a:cs typeface="+mn-cs"/>
              <a:sym typeface="+mn-lt"/>
            </a:endParaRPr>
          </a:p>
        </p:txBody>
      </p:sp>
      <p:sp>
        <p:nvSpPr>
          <p:cNvPr id="45" name="Rectangle 2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33688" y="6043613"/>
            <a:ext cx="762000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fld id="{54EB6E96-72D2-4B07-BD03-B587DECEA17A}" type="datetime'''''''''''''P''''ro''''j''e''''''''''c''''''''te''d'''''''''">
              <a:rPr lang="en-US" sz="1400">
                <a:solidFill>
                  <a:srgbClr val="808080"/>
                </a:solidFill>
                <a:sym typeface="+mn-lt"/>
              </a:rPr>
              <a:pPr/>
              <a:t>Projected</a:t>
            </a:fld>
            <a:endParaRPr lang="en-US" sz="1400" dirty="0">
              <a:solidFill>
                <a:srgbClr val="808080"/>
              </a:solidFill>
              <a:sym typeface="+mn-lt"/>
            </a:endParaRPr>
          </a:p>
        </p:txBody>
      </p:sp>
      <p:sp>
        <p:nvSpPr>
          <p:cNvPr id="40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69963" y="6043613"/>
            <a:ext cx="811213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US" sz="1400" dirty="0" smtClean="0">
                <a:solidFill>
                  <a:srgbClr val="808080"/>
                </a:solidFill>
                <a:sym typeface="+mn-lt"/>
              </a:rPr>
              <a:t>Base year</a:t>
            </a:r>
            <a:endParaRPr lang="en-US" sz="1400" dirty="0">
              <a:solidFill>
                <a:srgbClr val="808080"/>
              </a:solidFill>
              <a:sym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5877272"/>
            <a:ext cx="9144000" cy="0"/>
          </a:xfrm>
          <a:prstGeom prst="line">
            <a:avLst/>
          </a:prstGeom>
          <a:solidFill>
            <a:srgbClr val="EFEEEE"/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8119090" y="88268"/>
            <a:ext cx="971600" cy="460412"/>
          </a:xfrm>
          <a:prstGeom prst="rect">
            <a:avLst/>
          </a:prstGeom>
          <a:solidFill>
            <a:srgbClr val="FF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Request more detail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985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25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/m_precDefaultPercent&gt;&lt;m_precDefaultDate/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d.&lt;/m_strFormatTime&gt;&lt;/m_precDefaultWeek&gt;&lt;m_precDefaultDay&gt;&lt;m_bNumberIsYear val=&quot;0&quot;/&gt;&lt;m_strFormatTime&gt;%#d&lt;/m_strFormatTime&gt;&lt;/m_precDefaultDay&gt;&lt;m_mruColor&gt;&lt;m_vecMRU length=&quot;3&quot;&gt;&lt;elem m_fUsage=&quot;3.68559000000000040000E+000&quot;&gt;&lt;m_msothmcolidx val=&quot;0&quot;/&gt;&lt;m_rgb r=&quot;a7&quot; g=&quot;b8&quot; b=&quot;c6&quot;/&gt;&lt;m_ppcolschidx tagver0=&quot;23004&quot; tagname0=&quot;m_ppcolschidxUNRECOGNIZED&quot; val=&quot;0&quot;/&gt;&lt;m_nBrightness val=&quot;0&quot;/&gt;&lt;/elem&gt;&lt;elem m_fUsage=&quot;1.00000000000000000000E+000&quot;&gt;&lt;m_msothmcolidx val=&quot;0&quot;/&gt;&lt;m_rgb r=&quot;ff&quot; g=&quot;7c&quot; b=&quot;0&quot;/&gt;&lt;m_ppcolschidx tagver0=&quot;23004&quot; tagname0=&quot;m_ppcolschidxUNRECOGNIZED&quot; val=&quot;0&quot;/&gt;&lt;m_nBrightness val=&quot;0&quot;/&gt;&lt;/elem&gt;&lt;elem m_fUsage=&quot;5.31441000000000160000E-001&quot;&gt;&lt;m_msothmcolidx val=&quot;0&quot;/&gt;&lt;m_rgb r=&quot;77&quot; g=&quot;aa&quot; b=&quot;77&quot;/&gt;&lt;m_ppcolschidx tagver0=&quot;23004&quot; tagname0=&quot;m_ppcolschidxUNRECOGNIZED&quot; val=&quot;0&quot;/&gt;&lt;m_nBrightness val=&quot;0&quot;/&gt;&lt;/elem&gt;&lt;/m_vecMRU&gt;&lt;/m_mruColor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jtJy5YTyE2lWNA9ytIoX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zA3veTC0.gm21xBSlm7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ekpC6mQ0mMP3ARRFj1E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45CFzw00mDoTwWNxe_r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jBFfTgp0UOFNmnysbPIM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4Ca1cN8TUqvCOgw4.ezf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JvA.CVyUGDGeT0nxp_1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2qf3_kSEuqCe.OGvnW3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uFp7zr7E25GrjivcUwl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ArjdYgtz0C4FGsY4KVz0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Rh91CVn80maURrSaa3.i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Rh91CVn80maURrSaa3.i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Rh91CVn80maURrSaa3.i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qf_tMPGpUOczIIhnYueP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4o06uORc0e1oIG5JhNgA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wlutsJkPECrKFOYbP7.d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6AJf2LgkSZMpJJ0qH59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RstmC28uEqgzmK7N77Em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Zxc4wVcEe6z9gTMttH1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WK6enajkiZRifJObunr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K_32SdwEqy3qHQvEEYl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JKFsWr.E2cxpN2VhLM3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vKPO.sQrE6GXPZlkyweq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vzwyzCD_kO806.APi38w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b.tuOMSnku4KGdIddbGc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.Sm0JJ1e0iUEq_25x5c8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_hcek1Zke8MVnY.S158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4KGfD6yEiUy7GEFuXTl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lKzZtZuy0uqgqyL3c3X7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iRXBimY0yvPeQD3KD74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_ORGsIZUSqcjKWUwJJd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XfBhP0lhESbaFyrp_oT7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QUYnDYr069IW0O.IV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ZJ3MMGu1UOTTBIPHNcA3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hLzr7SJWU2XWefbvlMZ8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zA3veTC0.gm21xBSlm7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w9vE_07k6JuMOHS6.K1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wJo_gidl0aFigP2vCJJV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Z2CXxLIkiPNwO1iVNBT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ekpC6mQ0mMP3ARRFj1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45CFzw00mDoTwWNxe_r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jBFfTgp0UOFNmnysbPIM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4Ca1cN8TUqvCOgw4.ezfQ"/>
</p:tagLst>
</file>

<file path=ppt/theme/theme1.xml><?xml version="1.0" encoding="utf-8"?>
<a:theme xmlns:a="http://schemas.openxmlformats.org/drawingml/2006/main" name="8_Office Theme">
  <a:themeElements>
    <a:clrScheme name="Satov 120817">
      <a:dk1>
        <a:srgbClr val="808080"/>
      </a:dk1>
      <a:lt1>
        <a:srgbClr val="FFFFFF"/>
      </a:lt1>
      <a:dk2>
        <a:srgbClr val="002D5E"/>
      </a:dk2>
      <a:lt2>
        <a:srgbClr val="EFEEEE"/>
      </a:lt2>
      <a:accent1>
        <a:srgbClr val="FF7C00"/>
      </a:accent1>
      <a:accent2>
        <a:srgbClr val="002D5E"/>
      </a:accent2>
      <a:accent3>
        <a:srgbClr val="77AA77"/>
      </a:accent3>
      <a:accent4>
        <a:srgbClr val="3366AA"/>
      </a:accent4>
      <a:accent5>
        <a:srgbClr val="4BACC6"/>
      </a:accent5>
      <a:accent6>
        <a:srgbClr val="8C1EFA"/>
      </a:accent6>
      <a:hlink>
        <a:srgbClr val="CA8F18"/>
      </a:hlink>
      <a:folHlink>
        <a:srgbClr val="982424"/>
      </a:folHlink>
    </a:clrScheme>
    <a:fontScheme name="Satov 1208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1200"/>
          </a:spcBef>
          <a:spcAft>
            <a:spcPts val="0"/>
          </a:spcAft>
          <a:buClr>
            <a:srgbClr val="565756"/>
          </a:buClr>
          <a:buSzTx/>
          <a:buNone/>
          <a:tabLst/>
          <a:defRPr kumimoji="0" sz="1600" b="1" i="0" u="none" strike="noStrike" kern="1200" cap="none" spc="0" normalizeH="0" baseline="0" noProof="0" dirty="0" smtClean="0">
            <a:ln>
              <a:noFill/>
            </a:ln>
            <a:solidFill>
              <a:srgbClr val="2A3350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29073</TotalTime>
  <Words>235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ヒラギノ角ゴ Pro W3</vt:lpstr>
      <vt:lpstr>8_Office Theme</vt:lpstr>
      <vt:lpstr>think-cell Slide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Stark</dc:creator>
  <cp:lastModifiedBy>Carolyn Stark</cp:lastModifiedBy>
  <cp:revision>486</cp:revision>
  <dcterms:created xsi:type="dcterms:W3CDTF">2014-06-03T14:42:13Z</dcterms:created>
  <dcterms:modified xsi:type="dcterms:W3CDTF">2015-06-04T20:30:38Z</dcterms:modified>
</cp:coreProperties>
</file>