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ags/tag16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notesSlides/notesSlide1.xml" ContentType="application/vnd.openxmlformats-officedocument.presentationml.notesSlide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notesSlides/notesSlide2.xml" ContentType="application/vnd.openxmlformats-officedocument.presentationml.notesSlide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68" r:id="rId2"/>
  </p:sldMasterIdLst>
  <p:notesMasterIdLst>
    <p:notesMasterId r:id="rId9"/>
  </p:notesMasterIdLst>
  <p:handoutMasterIdLst>
    <p:handoutMasterId r:id="rId10"/>
  </p:handoutMasterIdLst>
  <p:sldIdLst>
    <p:sldId id="989" r:id="rId3"/>
    <p:sldId id="984" r:id="rId4"/>
    <p:sldId id="985" r:id="rId5"/>
    <p:sldId id="990" r:id="rId6"/>
    <p:sldId id="991" r:id="rId7"/>
    <p:sldId id="987" r:id="rId8"/>
  </p:sldIdLst>
  <p:sldSz cx="9144000" cy="6858000" type="screen4x3"/>
  <p:notesSz cx="6881813" cy="9296400"/>
  <p:custDataLst>
    <p:tags r:id="rId11"/>
  </p:custDataLst>
  <p:defaultTextStyle>
    <a:defPPr>
      <a:defRPr lang="en-US"/>
    </a:defPPr>
    <a:lvl1pPr marL="0" algn="l" defTabSz="91407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039" algn="l" defTabSz="91407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079" algn="l" defTabSz="91407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119" algn="l" defTabSz="91407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159" algn="l" defTabSz="91407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199" algn="l" defTabSz="91407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237" algn="l" defTabSz="91407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278" algn="l" defTabSz="91407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316" algn="l" defTabSz="91407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E10FD73-ED67-427B-BBD7-EC2DC1D0F16D}">
          <p14:sldIdLst>
            <p14:sldId id="989"/>
            <p14:sldId id="984"/>
            <p14:sldId id="985"/>
            <p14:sldId id="990"/>
            <p14:sldId id="991"/>
            <p14:sldId id="98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500">
          <p15:clr>
            <a:srgbClr val="A4A3A4"/>
          </p15:clr>
        </p15:guide>
        <p15:guide id="2" orient="horz" pos="2358">
          <p15:clr>
            <a:srgbClr val="A4A3A4"/>
          </p15:clr>
        </p15:guide>
        <p15:guide id="3" pos="5517">
          <p15:clr>
            <a:srgbClr val="A4A3A4"/>
          </p15:clr>
        </p15:guide>
        <p15:guide id="4" pos="45">
          <p15:clr>
            <a:srgbClr val="A4A3A4"/>
          </p15:clr>
        </p15:guide>
        <p15:guide id="5" pos="73">
          <p15:clr>
            <a:srgbClr val="A4A3A4"/>
          </p15:clr>
        </p15:guide>
        <p15:guide id="6" pos="10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7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uba Soltysiak" initials="K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3350"/>
    <a:srgbClr val="F2F2F2"/>
    <a:srgbClr val="A7B8C6"/>
    <a:srgbClr val="B4D0B4"/>
    <a:srgbClr val="77AA77"/>
    <a:srgbClr val="588E58"/>
    <a:srgbClr val="2F93FF"/>
    <a:srgbClr val="808080"/>
    <a:srgbClr val="A4AACA"/>
    <a:srgbClr val="5D79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84991" autoAdjust="0"/>
  </p:normalViewPr>
  <p:slideViewPr>
    <p:cSldViewPr snapToObjects="1">
      <p:cViewPr varScale="1">
        <p:scale>
          <a:sx n="89" d="100"/>
          <a:sy n="89" d="100"/>
        </p:scale>
        <p:origin x="1416" y="77"/>
      </p:cViewPr>
      <p:guideLst>
        <p:guide orient="horz" pos="2500"/>
        <p:guide orient="horz" pos="2358"/>
        <p:guide pos="5517"/>
        <p:guide pos="45"/>
        <p:guide pos="73"/>
        <p:guide pos="102"/>
      </p:guideLst>
    </p:cSldViewPr>
  </p:slideViewPr>
  <p:outlineViewPr>
    <p:cViewPr>
      <p:scale>
        <a:sx n="33" d="100"/>
        <a:sy n="33" d="100"/>
      </p:scale>
      <p:origin x="0" y="3974"/>
    </p:cViewPr>
  </p:outlineViewPr>
  <p:notesTextViewPr>
    <p:cViewPr>
      <p:scale>
        <a:sx n="66" d="100"/>
        <a:sy n="66" d="100"/>
      </p:scale>
      <p:origin x="0" y="0"/>
    </p:cViewPr>
  </p:notesTextViewPr>
  <p:sorterViewPr>
    <p:cViewPr varScale="1">
      <p:scale>
        <a:sx n="1" d="1"/>
        <a:sy n="1" d="1"/>
      </p:scale>
      <p:origin x="0" y="7776"/>
    </p:cViewPr>
  </p:sorterViewPr>
  <p:notesViewPr>
    <p:cSldViewPr snapToObjects="1">
      <p:cViewPr varScale="1">
        <p:scale>
          <a:sx n="56" d="100"/>
          <a:sy n="56" d="100"/>
        </p:scale>
        <p:origin x="-2772" y="-96"/>
      </p:cViewPr>
      <p:guideLst>
        <p:guide orient="horz" pos="2928"/>
        <p:guide pos="2167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gs" Target="tags/tag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2913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7313" y="0"/>
            <a:ext cx="2982912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4ECC4C-1795-47B7-B0E0-3CDCED30F9EF}" type="datetimeFigureOut">
              <a:rPr lang="en-CA" smtClean="0"/>
              <a:t>04/06/2015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2982913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7313" y="8829675"/>
            <a:ext cx="2982912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3122C5-7DA0-43A6-AB01-2020AC327FC6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75605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3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69EA1A72-32BA-4844-9481-FF0839B2290C}" type="datetimeFigureOut">
              <a:rPr lang="en-CA" smtClean="0"/>
              <a:t>04/06/2015</a:t>
            </a:fld>
            <a:endParaRPr lang="en-C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C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3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8AF31385-938F-4FBD-A0A0-8169711DD649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595534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07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039" algn="l" defTabSz="91407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079" algn="l" defTabSz="91407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119" algn="l" defTabSz="91407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159" algn="l" defTabSz="91407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199" algn="l" defTabSz="91407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237" algn="l" defTabSz="91407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278" algn="l" defTabSz="91407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316" algn="l" defTabSz="91407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F31385-938F-4FBD-A0A0-8169711DD649}" type="slidenum">
              <a:rPr lang="en-CA" smtClean="0">
                <a:solidFill>
                  <a:prstClr val="black"/>
                </a:solidFill>
              </a:rPr>
              <a:pPr/>
              <a:t>4</a:t>
            </a:fld>
            <a:endParaRPr lang="en-CA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98209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A0A843-3FDF-49D8-866A-0008BFBC1840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261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811338" y="198438"/>
            <a:ext cx="10528301" cy="7896225"/>
          </a:xfrm>
          <a:ln/>
        </p:spPr>
      </p:sp>
      <p:sp>
        <p:nvSpPr>
          <p:cNvPr id="261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8000" y="8180388"/>
            <a:ext cx="5886450" cy="492125"/>
          </a:xfrm>
        </p:spPr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180509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E3B0C1-1DAC-431D-960B-2DABFC22CDC9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0228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_rels/slideLayout7.xml.rels><?xml version="1.0" encoding="UTF-8" standalone="yes"?>
<Relationships xmlns="http://schemas.openxmlformats.org/package/2006/relationships"><Relationship Id="rId8" Type="http://schemas.openxmlformats.org/officeDocument/2006/relationships/tags" Target="../tags/tag15.xml"/><Relationship Id="rId3" Type="http://schemas.openxmlformats.org/officeDocument/2006/relationships/tags" Target="../tags/tag10.xml"/><Relationship Id="rId7" Type="http://schemas.openxmlformats.org/officeDocument/2006/relationships/tags" Target="../tags/tag14.xml"/><Relationship Id="rId12" Type="http://schemas.openxmlformats.org/officeDocument/2006/relationships/image" Target="../media/image2.jpeg"/><Relationship Id="rId2" Type="http://schemas.openxmlformats.org/officeDocument/2006/relationships/tags" Target="../tags/tag9.xml"/><Relationship Id="rId1" Type="http://schemas.openxmlformats.org/officeDocument/2006/relationships/vmlDrawing" Target="../drawings/vmlDrawing2.vml"/><Relationship Id="rId6" Type="http://schemas.openxmlformats.org/officeDocument/2006/relationships/tags" Target="../tags/tag13.xml"/><Relationship Id="rId11" Type="http://schemas.openxmlformats.org/officeDocument/2006/relationships/image" Target="../media/image3.emf"/><Relationship Id="rId5" Type="http://schemas.openxmlformats.org/officeDocument/2006/relationships/tags" Target="../tags/tag12.xml"/><Relationship Id="rId10" Type="http://schemas.openxmlformats.org/officeDocument/2006/relationships/oleObject" Target="../embeddings/oleObject2.bin"/><Relationship Id="rId4" Type="http://schemas.openxmlformats.org/officeDocument/2006/relationships/tags" Target="../tags/tag11.xml"/><Relationship Id="rId9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ructure_pack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1"/>
          <p:cNvSpPr>
            <a:spLocks noGrp="1"/>
          </p:cNvSpPr>
          <p:nvPr>
            <p:ph sz="quarter" idx="11" hasCustomPrompt="1"/>
            <p:custDataLst>
              <p:tags r:id="rId1"/>
            </p:custDataLst>
          </p:nvPr>
        </p:nvSpPr>
        <p:spPr>
          <a:xfrm>
            <a:off x="674301" y="2779326"/>
            <a:ext cx="6783388" cy="508000"/>
          </a:xfrm>
          <a:prstGeom prst="rect">
            <a:avLst/>
          </a:prstGeom>
        </p:spPr>
        <p:txBody>
          <a:bodyPr lIns="91407" tIns="45704" rIns="91407" bIns="45704"/>
          <a:lstStyle>
            <a:lvl1pPr marL="0" indent="0">
              <a:buNone/>
              <a:defRPr sz="2700"/>
            </a:lvl1pPr>
          </a:lstStyle>
          <a:p>
            <a:pPr lvl="0"/>
            <a:r>
              <a:rPr lang="en-US" sz="2700" dirty="0" smtClean="0">
                <a:solidFill>
                  <a:srgbClr val="002E5E"/>
                </a:solidFill>
                <a:latin typeface="Arial" pitchFamily="34" charset="0"/>
              </a:rPr>
              <a:t>Project title</a:t>
            </a:r>
            <a:endParaRPr lang="en-US" dirty="0" smtClean="0"/>
          </a:p>
        </p:txBody>
      </p:sp>
      <p:sp>
        <p:nvSpPr>
          <p:cNvPr id="5" name="Text Placeholder 11"/>
          <p:cNvSpPr>
            <a:spLocks noGrp="1"/>
          </p:cNvSpPr>
          <p:nvPr>
            <p:ph type="body" sz="quarter" idx="12" hasCustomPrompt="1"/>
          </p:nvPr>
        </p:nvSpPr>
        <p:spPr>
          <a:xfrm>
            <a:off x="674688" y="3345898"/>
            <a:ext cx="6783387" cy="308530"/>
          </a:xfrm>
          <a:prstGeom prst="rect">
            <a:avLst/>
          </a:prstGeom>
        </p:spPr>
        <p:txBody>
          <a:bodyPr lIns="91407" tIns="45704" rIns="91407" bIns="45704"/>
          <a:lstStyle>
            <a:lvl1pPr marL="0" marR="0" indent="0" algn="l" defTabSz="914079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itchFamily="34" charset="0"/>
              <a:buNone/>
              <a:tabLst/>
              <a:defRPr sz="18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Draft / Final / Working Session</a:t>
            </a:r>
          </a:p>
          <a:p>
            <a:pPr lvl="0"/>
            <a:endParaRPr lang="en-US" dirty="0" smtClean="0"/>
          </a:p>
          <a:p>
            <a:pPr lvl="0"/>
            <a:endParaRPr lang="en-US" dirty="0" smtClean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674688" y="1988842"/>
            <a:ext cx="2592167" cy="674985"/>
          </a:xfrm>
          <a:prstGeom prst="rect">
            <a:avLst/>
          </a:prstGeom>
        </p:spPr>
        <p:txBody>
          <a:bodyPr lIns="91407" tIns="45704" rIns="91407" bIns="45704" anchor="ctr"/>
          <a:lstStyle>
            <a:lvl1pPr marL="0" indent="0" algn="ctr">
              <a:buNone/>
              <a:defRPr sz="24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CA" dirty="0" smtClean="0"/>
              <a:t>Client logo</a:t>
            </a:r>
            <a:endParaRPr lang="en-CA" dirty="0"/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4" hasCustomPrompt="1"/>
          </p:nvPr>
        </p:nvSpPr>
        <p:spPr>
          <a:xfrm>
            <a:off x="669267" y="3692128"/>
            <a:ext cx="6783387" cy="398140"/>
          </a:xfrm>
          <a:prstGeom prst="rect">
            <a:avLst/>
          </a:prstGeom>
        </p:spPr>
        <p:txBody>
          <a:bodyPr lIns="91407" tIns="45704" rIns="91407" bIns="45704"/>
          <a:lstStyle>
            <a:lvl1pPr marL="0" marR="0" indent="0" algn="l" defTabSz="914079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itchFamily="34" charset="0"/>
              <a:buNone/>
              <a:tabLst/>
              <a:defRPr sz="18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Date</a:t>
            </a:r>
          </a:p>
          <a:p>
            <a:pPr lvl="0"/>
            <a:endParaRPr lang="en-US" dirty="0" smtClean="0"/>
          </a:p>
          <a:p>
            <a:pPr lvl="0"/>
            <a:endParaRPr lang="en-US" dirty="0" smtClean="0"/>
          </a:p>
        </p:txBody>
      </p:sp>
      <p:sp>
        <p:nvSpPr>
          <p:cNvPr id="9" name="Rectangle 29"/>
          <p:cNvSpPr>
            <a:spLocks noChangeArrowheads="1"/>
          </p:cNvSpPr>
          <p:nvPr userDrawn="1"/>
        </p:nvSpPr>
        <p:spPr bwMode="auto">
          <a:xfrm>
            <a:off x="3276600" y="6459540"/>
            <a:ext cx="5486400" cy="270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07" tIns="45704" rIns="91407" bIns="45704">
            <a:spAutoFit/>
          </a:bodyPr>
          <a:lstStyle/>
          <a:p>
            <a:pPr algn="r" eaLnBrk="0" hangingPunct="0">
              <a:lnSpc>
                <a:spcPct val="110000"/>
              </a:lnSpc>
              <a:defRPr/>
            </a:pPr>
            <a:r>
              <a:rPr lang="en-US" sz="500" dirty="0">
                <a:solidFill>
                  <a:srgbClr val="808080"/>
                </a:solidFill>
                <a:latin typeface="Arial" pitchFamily="34" charset="0"/>
              </a:rPr>
              <a:t>For Satov Consultants Inc. (Satov) clients only; No portion of this presentation is to be </a:t>
            </a:r>
          </a:p>
          <a:p>
            <a:pPr algn="r" eaLnBrk="0" hangingPunct="0">
              <a:lnSpc>
                <a:spcPct val="110000"/>
              </a:lnSpc>
              <a:defRPr/>
            </a:pPr>
            <a:r>
              <a:rPr lang="en-US" sz="500" dirty="0">
                <a:solidFill>
                  <a:srgbClr val="808080"/>
                </a:solidFill>
                <a:latin typeface="Arial" pitchFamily="34" charset="0"/>
              </a:rPr>
              <a:t>distributed to other parties without prior express written consent from Satov </a:t>
            </a:r>
          </a:p>
        </p:txBody>
      </p:sp>
      <p:pic>
        <p:nvPicPr>
          <p:cNvPr id="10" name="Picture 28" descr="Satov logo.jpg                                                 003FC582Aegis24                        C3E30A56: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9528" y="6172203"/>
            <a:ext cx="1057275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640329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atov generic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Satov logo.jpg                                                 003FC582Aegis24                        C3E30A56: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35496" y="6607186"/>
            <a:ext cx="626780" cy="183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14"/>
          <p:cNvSpPr>
            <a:spLocks noChangeArrowheads="1"/>
          </p:cNvSpPr>
          <p:nvPr userDrawn="1"/>
        </p:nvSpPr>
        <p:spPr bwMode="auto">
          <a:xfrm>
            <a:off x="8814012" y="6654165"/>
            <a:ext cx="218008" cy="150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defTabSz="913972" eaLnBrk="0" hangingPunct="0">
              <a:lnSpc>
                <a:spcPct val="70000"/>
              </a:lnSpc>
              <a:defRPr/>
            </a:pPr>
            <a:fld id="{F8356EC3-2FF1-4D69-A82A-925760861145}" type="slidenum">
              <a:rPr lang="en-CA" sz="1400" smtClean="0">
                <a:solidFill>
                  <a:srgbClr val="808080"/>
                </a:solidFill>
                <a:cs typeface="Arial" pitchFamily="34" charset="0"/>
              </a:rPr>
              <a:pPr algn="r" defTabSz="913972" eaLnBrk="0" hangingPunct="0">
                <a:lnSpc>
                  <a:spcPct val="70000"/>
                </a:lnSpc>
                <a:defRPr/>
              </a:pPr>
              <a:t>‹#›</a:t>
            </a:fld>
            <a:endParaRPr lang="en-US" sz="1400" dirty="0">
              <a:solidFill>
                <a:srgbClr val="002E5E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71849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Satov logo.jpg                                                 003FC582Aegis24                        C3E30A56: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9525" y="6172200"/>
            <a:ext cx="1057275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3"/>
          <p:cNvSpPr>
            <a:spLocks noChangeArrowheads="1"/>
          </p:cNvSpPr>
          <p:nvPr userDrawn="1"/>
        </p:nvSpPr>
        <p:spPr bwMode="auto">
          <a:xfrm>
            <a:off x="3276600" y="6477000"/>
            <a:ext cx="54864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>
                <a:solidFill>
                  <a:srgbClr val="FFFFFF"/>
                </a:solidFill>
                <a:cs typeface="Arial" pitchFamily="34" charset="0"/>
              </a:rPr>
              <a:t>For Satov Consultants Inc. (Satov) clients only; No portion of this presentation is to be</a:t>
            </a:r>
          </a:p>
          <a:p>
            <a:pPr algn="r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>
                <a:solidFill>
                  <a:srgbClr val="FFFFFF"/>
                </a:solidFill>
                <a:cs typeface="Arial" pitchFamily="34" charset="0"/>
              </a:rPr>
              <a:t> distributed to other parties without prior express written consent from Satov</a:t>
            </a:r>
          </a:p>
        </p:txBody>
      </p:sp>
      <p:sp>
        <p:nvSpPr>
          <p:cNvPr id="6" name="Rectangle 14"/>
          <p:cNvSpPr>
            <a:spLocks noChangeArrowheads="1"/>
          </p:cNvSpPr>
          <p:nvPr userDrawn="1"/>
        </p:nvSpPr>
        <p:spPr bwMode="auto">
          <a:xfrm>
            <a:off x="304800" y="304800"/>
            <a:ext cx="1154483" cy="1693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/>
            </a:pPr>
            <a:fld id="{F8356EC3-2FF1-4D69-A82A-925760861145}" type="slidenum">
              <a:rPr lang="en-CA" sz="700">
                <a:solidFill>
                  <a:srgbClr val="7F7F7F"/>
                </a:solidFill>
                <a:cs typeface="Arial" pitchFamily="34" charset="0"/>
              </a:rPr>
              <a:pPr eaLnBrk="0" fontAlgn="base" hangingPunct="0">
                <a:lnSpc>
                  <a:spcPct val="7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r>
              <a:rPr lang="en-US" sz="700" dirty="0">
                <a:solidFill>
                  <a:srgbClr val="002E5E"/>
                </a:solidFill>
                <a:cs typeface="Arial" pitchFamily="34" charset="0"/>
              </a:rPr>
              <a:t> / </a:t>
            </a:r>
            <a:r>
              <a:rPr lang="en-US" sz="700" dirty="0">
                <a:solidFill>
                  <a:srgbClr val="002E5E"/>
                </a:solidFill>
              </a:rPr>
              <a:t>NDG Final Update </a:t>
            </a:r>
            <a:r>
              <a:rPr lang="en-US" sz="700" dirty="0">
                <a:solidFill>
                  <a:srgbClr val="002E5E"/>
                </a:solidFill>
                <a:cs typeface="Arial" pitchFamily="34" charset="0"/>
              </a:rPr>
              <a:t>/</a:t>
            </a:r>
          </a:p>
        </p:txBody>
      </p:sp>
      <p:sp>
        <p:nvSpPr>
          <p:cNvPr id="10" name="Rectangle 29"/>
          <p:cNvSpPr>
            <a:spLocks noChangeArrowheads="1"/>
          </p:cNvSpPr>
          <p:nvPr userDrawn="1"/>
        </p:nvSpPr>
        <p:spPr bwMode="auto">
          <a:xfrm>
            <a:off x="3276600" y="6459538"/>
            <a:ext cx="54864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>
                <a:solidFill>
                  <a:srgbClr val="808080"/>
                </a:solidFill>
                <a:cs typeface="Arial" pitchFamily="34" charset="0"/>
              </a:rPr>
              <a:t>For Satov Consultants Inc. (Satov) clients only; No portion of this presentation is to be </a:t>
            </a:r>
          </a:p>
          <a:p>
            <a:pPr algn="r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>
                <a:solidFill>
                  <a:srgbClr val="808080"/>
                </a:solidFill>
                <a:cs typeface="Arial" pitchFamily="34" charset="0"/>
              </a:rPr>
              <a:t>distributed to other parties without prior express written consent from Satov </a:t>
            </a:r>
          </a:p>
        </p:txBody>
      </p:sp>
    </p:spTree>
    <p:extLst>
      <p:ext uri="{BB962C8B-B14F-4D97-AF65-F5344CB8AC3E}">
        <p14:creationId xmlns:p14="http://schemas.microsoft.com/office/powerpoint/2010/main" val="33341328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20933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Satov logo.jpg                                                 003FC582Aegis24                        C3E30A56: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9525" y="6172200"/>
            <a:ext cx="1057275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3"/>
          <p:cNvSpPr>
            <a:spLocks noChangeArrowheads="1"/>
          </p:cNvSpPr>
          <p:nvPr userDrawn="1"/>
        </p:nvSpPr>
        <p:spPr bwMode="auto">
          <a:xfrm>
            <a:off x="3276600" y="6477000"/>
            <a:ext cx="54864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defTabSz="9144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>
                <a:solidFill>
                  <a:srgbClr val="FFFFFF"/>
                </a:solidFill>
              </a:rPr>
              <a:t>For Satov Consultants Inc. (Satov) clients only; No portion of this presentation is to be</a:t>
            </a:r>
          </a:p>
          <a:p>
            <a:pPr algn="r" defTabSz="9144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>
                <a:solidFill>
                  <a:srgbClr val="FFFFFF"/>
                </a:solidFill>
              </a:rPr>
              <a:t> distributed to other parties without prior express written consent from Satov</a:t>
            </a:r>
          </a:p>
        </p:txBody>
      </p:sp>
      <p:sp>
        <p:nvSpPr>
          <p:cNvPr id="6" name="Rectangle 14"/>
          <p:cNvSpPr>
            <a:spLocks noChangeArrowheads="1"/>
          </p:cNvSpPr>
          <p:nvPr userDrawn="1"/>
        </p:nvSpPr>
        <p:spPr bwMode="auto">
          <a:xfrm>
            <a:off x="304800" y="304800"/>
            <a:ext cx="1154483" cy="16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91440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/>
            </a:pPr>
            <a:fld id="{F8356EC3-2FF1-4D69-A82A-925760861145}" type="slidenum">
              <a:rPr lang="en-CA" sz="700">
                <a:solidFill>
                  <a:srgbClr val="7F7F7F"/>
                </a:solidFill>
              </a:rPr>
              <a:pPr defTabSz="914400" eaLnBrk="0" fontAlgn="base" hangingPunct="0">
                <a:lnSpc>
                  <a:spcPct val="7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r>
              <a:rPr lang="en-US" sz="700" dirty="0">
                <a:solidFill>
                  <a:srgbClr val="002E5E"/>
                </a:solidFill>
              </a:rPr>
              <a:t> / NDG Final Update /</a:t>
            </a:r>
          </a:p>
        </p:txBody>
      </p:sp>
      <p:sp>
        <p:nvSpPr>
          <p:cNvPr id="6162" name="Rectangle 18"/>
          <p:cNvSpPr>
            <a:spLocks noGrp="1" noChangeArrowheads="1"/>
          </p:cNvSpPr>
          <p:nvPr>
            <p:ph type="ctrTitle"/>
          </p:nvPr>
        </p:nvSpPr>
        <p:spPr bwMode="auto">
          <a:xfrm>
            <a:off x="304800" y="685800"/>
            <a:ext cx="64008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163" name="Rectangle 19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304800" y="1981200"/>
            <a:ext cx="7924800" cy="3733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spcAft>
                <a:spcPct val="10000"/>
              </a:spcAft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9"/>
          <p:cNvSpPr>
            <a:spLocks noChangeArrowheads="1"/>
          </p:cNvSpPr>
          <p:nvPr userDrawn="1"/>
        </p:nvSpPr>
        <p:spPr bwMode="auto">
          <a:xfrm>
            <a:off x="3276600" y="6459538"/>
            <a:ext cx="54864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defTabSz="9144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>
                <a:solidFill>
                  <a:srgbClr val="808080"/>
                </a:solidFill>
              </a:rPr>
              <a:t>For Satov Consultants Inc. (Satov) clients only; No portion of this presentation is to be </a:t>
            </a:r>
          </a:p>
          <a:p>
            <a:pPr algn="r" defTabSz="9144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>
                <a:solidFill>
                  <a:srgbClr val="808080"/>
                </a:solidFill>
              </a:rPr>
              <a:t>distributed to other parties without prior express written consent from Satov </a:t>
            </a:r>
          </a:p>
        </p:txBody>
      </p:sp>
    </p:spTree>
    <p:extLst>
      <p:ext uri="{BB962C8B-B14F-4D97-AF65-F5344CB8AC3E}">
        <p14:creationId xmlns:p14="http://schemas.microsoft.com/office/powerpoint/2010/main" val="16139819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4"/>
          <p:cNvSpPr>
            <a:spLocks noChangeArrowheads="1"/>
          </p:cNvSpPr>
          <p:nvPr userDrawn="1"/>
        </p:nvSpPr>
        <p:spPr bwMode="auto">
          <a:xfrm>
            <a:off x="304800" y="304800"/>
            <a:ext cx="1154483" cy="16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91440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/>
            </a:pPr>
            <a:fld id="{2A03D02F-9C7A-4589-AE0C-20630F686D2F}" type="slidenum">
              <a:rPr lang="en-CA" sz="700">
                <a:solidFill>
                  <a:srgbClr val="7F7F7F"/>
                </a:solidFill>
              </a:rPr>
              <a:pPr defTabSz="914400" eaLnBrk="0" fontAlgn="base" hangingPunct="0">
                <a:lnSpc>
                  <a:spcPct val="7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r>
              <a:rPr lang="en-US" sz="700" dirty="0">
                <a:solidFill>
                  <a:srgbClr val="002E5E"/>
                </a:solidFill>
              </a:rPr>
              <a:t> / NDG Final Update /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2E5E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29"/>
          <p:cNvSpPr>
            <a:spLocks noChangeArrowheads="1"/>
          </p:cNvSpPr>
          <p:nvPr userDrawn="1"/>
        </p:nvSpPr>
        <p:spPr bwMode="auto">
          <a:xfrm>
            <a:off x="3276600" y="6459538"/>
            <a:ext cx="54864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defTabSz="9144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>
                <a:solidFill>
                  <a:srgbClr val="808080"/>
                </a:solidFill>
              </a:rPr>
              <a:t>For Satov Consultants Inc. (Satov) clients only; No portion of this presentation is to be </a:t>
            </a:r>
          </a:p>
          <a:p>
            <a:pPr algn="r" defTabSz="9144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>
                <a:solidFill>
                  <a:srgbClr val="808080"/>
                </a:solidFill>
              </a:rPr>
              <a:t>distributed to other parties without prior express written consent from Satov </a:t>
            </a:r>
          </a:p>
        </p:txBody>
      </p:sp>
    </p:spTree>
    <p:extLst>
      <p:ext uri="{BB962C8B-B14F-4D97-AF65-F5344CB8AC3E}">
        <p14:creationId xmlns:p14="http://schemas.microsoft.com/office/powerpoint/2010/main" val="35731325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9"/>
          <p:cNvSpPr>
            <a:spLocks noChangeArrowheads="1"/>
          </p:cNvSpPr>
          <p:nvPr userDrawn="1"/>
        </p:nvSpPr>
        <p:spPr bwMode="auto">
          <a:xfrm>
            <a:off x="3276600" y="6459538"/>
            <a:ext cx="54864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defTabSz="9144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>
                <a:solidFill>
                  <a:srgbClr val="808080"/>
                </a:solidFill>
              </a:rPr>
              <a:t>For Satov Consultants Inc. (Satov) clients only; No portion of this presentation is to be </a:t>
            </a:r>
          </a:p>
          <a:p>
            <a:pPr algn="r" defTabSz="9144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>
                <a:solidFill>
                  <a:srgbClr val="808080"/>
                </a:solidFill>
              </a:rPr>
              <a:t>distributed to other parties without prior express written consent from Satov </a:t>
            </a:r>
          </a:p>
        </p:txBody>
      </p:sp>
    </p:spTree>
    <p:extLst>
      <p:ext uri="{BB962C8B-B14F-4D97-AF65-F5344CB8AC3E}">
        <p14:creationId xmlns:p14="http://schemas.microsoft.com/office/powerpoint/2010/main" val="16009391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7047275" y="5544235"/>
            <a:ext cx="1984745" cy="99011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>
              <a:spcBef>
                <a:spcPts val="1200"/>
              </a:spcBef>
              <a:spcAft>
                <a:spcPts val="0"/>
              </a:spcAft>
              <a:buClr>
                <a:srgbClr val="565756"/>
              </a:buClr>
            </a:pPr>
            <a:endParaRPr lang="en-CA" sz="1600" dirty="0" smtClean="0">
              <a:solidFill>
                <a:srgbClr val="2A3350"/>
              </a:solidFill>
            </a:endParaRPr>
          </a:p>
        </p:txBody>
      </p:sp>
      <p:pic>
        <p:nvPicPr>
          <p:cNvPr id="7" name="Picture 12" descr="Satov logo.jpg                                                 003FC582Aegis24                        C3E30A56: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35496" y="6607186"/>
            <a:ext cx="626780" cy="183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14"/>
          <p:cNvSpPr>
            <a:spLocks noChangeArrowheads="1"/>
          </p:cNvSpPr>
          <p:nvPr userDrawn="1"/>
        </p:nvSpPr>
        <p:spPr bwMode="auto">
          <a:xfrm>
            <a:off x="8814012" y="6654165"/>
            <a:ext cx="218008" cy="150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defTabSz="913972" eaLnBrk="0" hangingPunct="0">
              <a:lnSpc>
                <a:spcPct val="70000"/>
              </a:lnSpc>
              <a:defRPr/>
            </a:pPr>
            <a:fld id="{F8356EC3-2FF1-4D69-A82A-925760861145}" type="slidenum">
              <a:rPr lang="en-CA" sz="1400" smtClean="0">
                <a:solidFill>
                  <a:srgbClr val="808080"/>
                </a:solidFill>
                <a:cs typeface="Arial" pitchFamily="34" charset="0"/>
              </a:rPr>
              <a:pPr algn="r" defTabSz="913972" eaLnBrk="0" hangingPunct="0">
                <a:lnSpc>
                  <a:spcPct val="70000"/>
                </a:lnSpc>
                <a:defRPr/>
              </a:pPr>
              <a:t>‹#›</a:t>
            </a:fld>
            <a:endParaRPr lang="en-US" sz="1400" dirty="0">
              <a:solidFill>
                <a:srgbClr val="002E5E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38866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025" y="533400"/>
            <a:ext cx="6856413" cy="6858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2025" y="1295400"/>
            <a:ext cx="6856413" cy="41862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91802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ructure_pack title bin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11"/>
          <p:cNvSpPr>
            <a:spLocks noGrp="1"/>
          </p:cNvSpPr>
          <p:nvPr>
            <p:ph sz="quarter" idx="11" hasCustomPrompt="1"/>
            <p:custDataLst>
              <p:tags r:id="rId1"/>
            </p:custDataLst>
          </p:nvPr>
        </p:nvSpPr>
        <p:spPr>
          <a:xfrm>
            <a:off x="1030764" y="5466928"/>
            <a:ext cx="6783388" cy="508000"/>
          </a:xfrm>
          <a:prstGeom prst="rect">
            <a:avLst/>
          </a:prstGeom>
        </p:spPr>
        <p:txBody>
          <a:bodyPr lIns="91407" tIns="45704" rIns="91407" bIns="45704"/>
          <a:lstStyle>
            <a:lvl1pPr marL="0" indent="0">
              <a:buNone/>
              <a:defRPr sz="2700"/>
            </a:lvl1pPr>
          </a:lstStyle>
          <a:p>
            <a:pPr lvl="0"/>
            <a:r>
              <a:rPr lang="en-US" sz="2700" dirty="0" smtClean="0">
                <a:solidFill>
                  <a:srgbClr val="002E5E"/>
                </a:solidFill>
                <a:latin typeface="Arial" pitchFamily="34" charset="0"/>
              </a:rPr>
              <a:t>Project title</a:t>
            </a:r>
            <a:endParaRPr lang="en-US" dirty="0" smtClean="0"/>
          </a:p>
        </p:txBody>
      </p:sp>
      <p:sp>
        <p:nvSpPr>
          <p:cNvPr id="4" name="Text Placeholder 11"/>
          <p:cNvSpPr>
            <a:spLocks noGrp="1"/>
          </p:cNvSpPr>
          <p:nvPr>
            <p:ph type="body" sz="quarter" idx="12" hasCustomPrompt="1"/>
          </p:nvPr>
        </p:nvSpPr>
        <p:spPr>
          <a:xfrm>
            <a:off x="1031156" y="6033495"/>
            <a:ext cx="6783387" cy="308530"/>
          </a:xfrm>
          <a:prstGeom prst="rect">
            <a:avLst/>
          </a:prstGeom>
        </p:spPr>
        <p:txBody>
          <a:bodyPr lIns="91407" tIns="45704" rIns="91407" bIns="45704"/>
          <a:lstStyle>
            <a:lvl1pPr marL="0" marR="0" indent="0" algn="l" defTabSz="914079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itchFamily="34" charset="0"/>
              <a:buNone/>
              <a:tabLst/>
              <a:defRPr sz="18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Draft / Final / Working Session</a:t>
            </a:r>
          </a:p>
          <a:p>
            <a:pPr lvl="0"/>
            <a:endParaRPr lang="en-US" dirty="0" smtClean="0"/>
          </a:p>
          <a:p>
            <a:pPr lvl="0"/>
            <a:endParaRPr lang="en-US" dirty="0" smtClean="0"/>
          </a:p>
        </p:txBody>
      </p:sp>
      <p:sp>
        <p:nvSpPr>
          <p:cNvPr id="5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1031156" y="4676442"/>
            <a:ext cx="2592167" cy="674985"/>
          </a:xfrm>
          <a:prstGeom prst="rect">
            <a:avLst/>
          </a:prstGeom>
        </p:spPr>
        <p:txBody>
          <a:bodyPr lIns="91407" tIns="45704" rIns="91407" bIns="45704" anchor="ctr"/>
          <a:lstStyle>
            <a:lvl1pPr marL="0" indent="0" algn="ctr">
              <a:buNone/>
              <a:defRPr sz="24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CA" dirty="0" smtClean="0"/>
              <a:t>Client logo</a:t>
            </a:r>
            <a:endParaRPr lang="en-CA" dirty="0"/>
          </a:p>
        </p:txBody>
      </p:sp>
      <p:sp>
        <p:nvSpPr>
          <p:cNvPr id="6" name="Text Placeholder 11"/>
          <p:cNvSpPr>
            <a:spLocks noGrp="1"/>
          </p:cNvSpPr>
          <p:nvPr>
            <p:ph type="body" sz="quarter" idx="14" hasCustomPrompt="1"/>
          </p:nvPr>
        </p:nvSpPr>
        <p:spPr>
          <a:xfrm>
            <a:off x="1025730" y="6379725"/>
            <a:ext cx="6783387" cy="398140"/>
          </a:xfrm>
          <a:prstGeom prst="rect">
            <a:avLst/>
          </a:prstGeom>
        </p:spPr>
        <p:txBody>
          <a:bodyPr lIns="91407" tIns="45704" rIns="91407" bIns="45704"/>
          <a:lstStyle>
            <a:lvl1pPr marL="0" marR="0" indent="0" algn="l" defTabSz="914079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itchFamily="34" charset="0"/>
              <a:buNone/>
              <a:tabLst/>
              <a:defRPr sz="18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Date</a:t>
            </a:r>
          </a:p>
          <a:p>
            <a:pPr lvl="0"/>
            <a:endParaRPr lang="en-US" dirty="0" smtClean="0"/>
          </a:p>
          <a:p>
            <a:pPr lvl="0"/>
            <a:endParaRPr lang="en-US" dirty="0" smtClean="0"/>
          </a:p>
        </p:txBody>
      </p:sp>
      <p:sp>
        <p:nvSpPr>
          <p:cNvPr id="7" name="Rectangle 29"/>
          <p:cNvSpPr>
            <a:spLocks noChangeArrowheads="1"/>
          </p:cNvSpPr>
          <p:nvPr userDrawn="1"/>
        </p:nvSpPr>
        <p:spPr bwMode="auto">
          <a:xfrm>
            <a:off x="3276600" y="6459540"/>
            <a:ext cx="5486400" cy="270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07" tIns="45704" rIns="91407" bIns="45704">
            <a:spAutoFit/>
          </a:bodyPr>
          <a:lstStyle/>
          <a:p>
            <a:pPr algn="r" eaLnBrk="0" hangingPunct="0">
              <a:lnSpc>
                <a:spcPct val="110000"/>
              </a:lnSpc>
              <a:defRPr/>
            </a:pPr>
            <a:r>
              <a:rPr lang="en-US" sz="500" dirty="0">
                <a:solidFill>
                  <a:srgbClr val="808080"/>
                </a:solidFill>
                <a:latin typeface="Arial" pitchFamily="34" charset="0"/>
              </a:rPr>
              <a:t>For Satov Consultants Inc. (Satov) clients only; No portion of this presentation is to be </a:t>
            </a:r>
          </a:p>
          <a:p>
            <a:pPr algn="r" eaLnBrk="0" hangingPunct="0">
              <a:lnSpc>
                <a:spcPct val="110000"/>
              </a:lnSpc>
              <a:defRPr/>
            </a:pPr>
            <a:r>
              <a:rPr lang="en-US" sz="500" dirty="0">
                <a:solidFill>
                  <a:srgbClr val="808080"/>
                </a:solidFill>
                <a:latin typeface="Arial" pitchFamily="34" charset="0"/>
              </a:rPr>
              <a:t>distributed to other parties without prior express written consent from Satov </a:t>
            </a:r>
          </a:p>
        </p:txBody>
      </p:sp>
      <p:pic>
        <p:nvPicPr>
          <p:cNvPr id="8" name="Picture 28" descr="Satov logo.jpg                                                 003FC582Aegis24                        C3E30A56: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9528" y="6172203"/>
            <a:ext cx="1057275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771698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ructure_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1"/>
          <p:cNvSpPr>
            <a:spLocks noGrp="1"/>
          </p:cNvSpPr>
          <p:nvPr>
            <p:ph sz="quarter" idx="11" hasCustomPrompt="1"/>
            <p:custDataLst>
              <p:tags r:id="rId1"/>
            </p:custDataLst>
          </p:nvPr>
        </p:nvSpPr>
        <p:spPr>
          <a:xfrm>
            <a:off x="674301" y="2014243"/>
            <a:ext cx="6783388" cy="508000"/>
          </a:xfrm>
          <a:prstGeom prst="rect">
            <a:avLst/>
          </a:prstGeom>
        </p:spPr>
        <p:txBody>
          <a:bodyPr lIns="91407" tIns="45704" rIns="91407" bIns="45704"/>
          <a:lstStyle>
            <a:lvl1pPr marL="0" indent="0">
              <a:buNone/>
              <a:defRPr sz="2700"/>
            </a:lvl1pPr>
          </a:lstStyle>
          <a:p>
            <a:pPr lvl="0"/>
            <a:r>
              <a:rPr lang="en-US" sz="2700" dirty="0" smtClean="0">
                <a:solidFill>
                  <a:srgbClr val="002E5E"/>
                </a:solidFill>
                <a:latin typeface="Arial" pitchFamily="34" charset="0"/>
              </a:rPr>
              <a:t>Subheadings</a:t>
            </a:r>
            <a:endParaRPr lang="en-US" dirty="0" smtClean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2" hasCustomPrompt="1"/>
          </p:nvPr>
        </p:nvSpPr>
        <p:spPr>
          <a:xfrm>
            <a:off x="674688" y="2581275"/>
            <a:ext cx="6783387" cy="2476500"/>
          </a:xfrm>
          <a:prstGeom prst="rect">
            <a:avLst/>
          </a:prstGeom>
        </p:spPr>
        <p:txBody>
          <a:bodyPr lIns="91407" tIns="45704" rIns="91407" bIns="45704"/>
          <a:lstStyle>
            <a:lvl1pPr marL="0" marR="0" indent="0" algn="l" defTabSz="914079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itchFamily="34" charset="0"/>
              <a:buNone/>
              <a:tabLst/>
              <a:defRPr sz="1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Item 1</a:t>
            </a:r>
          </a:p>
          <a:p>
            <a:pPr lvl="0"/>
            <a:r>
              <a:rPr lang="en-US" dirty="0" smtClean="0"/>
              <a:t>Item 2</a:t>
            </a:r>
          </a:p>
          <a:p>
            <a:pPr lvl="0"/>
            <a:endParaRPr lang="en-US" dirty="0" smtClean="0"/>
          </a:p>
          <a:p>
            <a:pPr lvl="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370322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one line ta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06000" y="1358770"/>
            <a:ext cx="7245350" cy="4230688"/>
          </a:xfrm>
          <a:prstGeom prst="rect">
            <a:avLst/>
          </a:prstGeom>
        </p:spPr>
        <p:txBody>
          <a:bodyPr lIns="91407" tIns="45704" rIns="91407" bIns="45704"/>
          <a:lstStyle>
            <a:lvl1pPr marL="0" indent="0">
              <a:buNone/>
              <a:defRPr sz="1600"/>
            </a:lvl1pPr>
            <a:lvl2pPr marL="615734" indent="-285650">
              <a:buFont typeface="Arial" pitchFamily="34" charset="0"/>
              <a:buChar char="•"/>
              <a:defRPr sz="1400">
                <a:solidFill>
                  <a:schemeClr val="bg1">
                    <a:lumMod val="50000"/>
                  </a:schemeClr>
                </a:solidFill>
              </a:defRPr>
            </a:lvl2pPr>
            <a:lvl3pPr marL="990253" indent="-228519" defTabSz="990253">
              <a:defRPr sz="1200">
                <a:solidFill>
                  <a:schemeClr val="bg1">
                    <a:lumMod val="50000"/>
                  </a:schemeClr>
                </a:solidFill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Content Placeholder 11"/>
          <p:cNvSpPr>
            <a:spLocks noGrp="1"/>
          </p:cNvSpPr>
          <p:nvPr>
            <p:ph sz="quarter" idx="11" hasCustomPrompt="1"/>
            <p:custDataLst>
              <p:tags r:id="rId1"/>
            </p:custDataLst>
          </p:nvPr>
        </p:nvSpPr>
        <p:spPr>
          <a:xfrm>
            <a:off x="306001" y="687600"/>
            <a:ext cx="6783388" cy="508000"/>
          </a:xfrm>
          <a:prstGeom prst="rect">
            <a:avLst/>
          </a:prstGeom>
        </p:spPr>
        <p:txBody>
          <a:bodyPr lIns="91407" tIns="45704" rIns="91407" bIns="45704"/>
          <a:lstStyle>
            <a:lvl1pPr marL="0" indent="0">
              <a:buNone/>
              <a:defRPr sz="2700" baseline="0"/>
            </a:lvl1pPr>
          </a:lstStyle>
          <a:p>
            <a:pPr lvl="0"/>
            <a:r>
              <a:rPr lang="en-US" sz="2700" dirty="0" smtClean="0">
                <a:solidFill>
                  <a:srgbClr val="002E5E"/>
                </a:solidFill>
                <a:latin typeface="Arial" pitchFamily="34" charset="0"/>
              </a:rPr>
              <a:t>One line</a:t>
            </a:r>
            <a:endParaRPr lang="en-US" dirty="0" smtClean="0"/>
          </a:p>
        </p:txBody>
      </p:sp>
      <p:pic>
        <p:nvPicPr>
          <p:cNvPr id="6" name="Picture 12" descr="Satov logo.jpg                                                 003FC582Aegis24                        C3E30A56: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9528" y="6172203"/>
            <a:ext cx="1057275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29"/>
          <p:cNvSpPr>
            <a:spLocks noChangeArrowheads="1"/>
          </p:cNvSpPr>
          <p:nvPr userDrawn="1"/>
        </p:nvSpPr>
        <p:spPr bwMode="auto">
          <a:xfrm>
            <a:off x="3276600" y="6459540"/>
            <a:ext cx="5486400" cy="270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07" tIns="45704" rIns="91407" bIns="45704">
            <a:spAutoFit/>
          </a:bodyPr>
          <a:lstStyle/>
          <a:p>
            <a:pPr algn="r" eaLnBrk="0" hangingPunct="0">
              <a:lnSpc>
                <a:spcPct val="110000"/>
              </a:lnSpc>
              <a:defRPr/>
            </a:pPr>
            <a:r>
              <a:rPr lang="en-US" sz="500" dirty="0">
                <a:solidFill>
                  <a:srgbClr val="808080"/>
                </a:solidFill>
                <a:latin typeface="Arial" pitchFamily="34" charset="0"/>
                <a:cs typeface="Arial" pitchFamily="34" charset="0"/>
              </a:rPr>
              <a:t>For Satov Consultants Inc. (Satov) clients only; No portion of this presentation is to be </a:t>
            </a:r>
          </a:p>
          <a:p>
            <a:pPr algn="r" eaLnBrk="0" hangingPunct="0">
              <a:lnSpc>
                <a:spcPct val="110000"/>
              </a:lnSpc>
              <a:defRPr/>
            </a:pPr>
            <a:r>
              <a:rPr lang="en-US" sz="500" dirty="0">
                <a:solidFill>
                  <a:srgbClr val="808080"/>
                </a:solidFill>
                <a:latin typeface="Arial" pitchFamily="34" charset="0"/>
                <a:cs typeface="Arial" pitchFamily="34" charset="0"/>
              </a:rPr>
              <a:t>distributed to other parties without prior express written consent from Satov </a:t>
            </a:r>
          </a:p>
        </p:txBody>
      </p:sp>
    </p:spTree>
    <p:extLst>
      <p:ext uri="{BB962C8B-B14F-4D97-AF65-F5344CB8AC3E}">
        <p14:creationId xmlns:p14="http://schemas.microsoft.com/office/powerpoint/2010/main" val="4855617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two line ta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06000" y="1702800"/>
            <a:ext cx="7245350" cy="4230688"/>
          </a:xfrm>
          <a:prstGeom prst="rect">
            <a:avLst/>
          </a:prstGeom>
        </p:spPr>
        <p:txBody>
          <a:bodyPr lIns="91407" tIns="45704" rIns="91407" bIns="45704"/>
          <a:lstStyle>
            <a:lvl1pPr marL="0" indent="0">
              <a:buNone/>
              <a:defRPr sz="1600"/>
            </a:lvl1pPr>
            <a:lvl2pPr marL="615734" indent="-285650">
              <a:buFont typeface="Arial" pitchFamily="34" charset="0"/>
              <a:buChar char="•"/>
              <a:defRPr sz="1400">
                <a:solidFill>
                  <a:schemeClr val="bg1">
                    <a:lumMod val="50000"/>
                  </a:schemeClr>
                </a:solidFill>
              </a:defRPr>
            </a:lvl2pPr>
            <a:lvl3pPr marL="990253" indent="-228519" defTabSz="990253">
              <a:defRPr sz="1200">
                <a:solidFill>
                  <a:schemeClr val="bg1">
                    <a:lumMod val="50000"/>
                  </a:schemeClr>
                </a:solidFill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Content Placeholder 11"/>
          <p:cNvSpPr>
            <a:spLocks noGrp="1"/>
          </p:cNvSpPr>
          <p:nvPr>
            <p:ph sz="quarter" idx="11" hasCustomPrompt="1"/>
            <p:custDataLst>
              <p:tags r:id="rId1"/>
            </p:custDataLst>
          </p:nvPr>
        </p:nvSpPr>
        <p:spPr>
          <a:xfrm>
            <a:off x="306001" y="687600"/>
            <a:ext cx="6783388" cy="508000"/>
          </a:xfrm>
          <a:prstGeom prst="rect">
            <a:avLst/>
          </a:prstGeom>
        </p:spPr>
        <p:txBody>
          <a:bodyPr lIns="91407" tIns="45704" rIns="91407" bIns="45704"/>
          <a:lstStyle>
            <a:lvl1pPr marL="0" indent="0">
              <a:buNone/>
              <a:defRPr sz="2700" baseline="0"/>
            </a:lvl1pPr>
          </a:lstStyle>
          <a:p>
            <a:pPr lvl="0"/>
            <a:r>
              <a:rPr lang="en-US" sz="2700" dirty="0" smtClean="0">
                <a:solidFill>
                  <a:srgbClr val="002E5E"/>
                </a:solidFill>
                <a:latin typeface="Arial" pitchFamily="34" charset="0"/>
              </a:rPr>
              <a:t>Two line</a:t>
            </a:r>
            <a:endParaRPr lang="en-US" dirty="0" smtClean="0"/>
          </a:p>
        </p:txBody>
      </p:sp>
      <p:pic>
        <p:nvPicPr>
          <p:cNvPr id="6" name="Picture 12" descr="Satov logo.jpg                                                 003FC582Aegis24                        C3E30A56: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9528" y="6172203"/>
            <a:ext cx="1057275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29"/>
          <p:cNvSpPr>
            <a:spLocks noChangeArrowheads="1"/>
          </p:cNvSpPr>
          <p:nvPr userDrawn="1"/>
        </p:nvSpPr>
        <p:spPr bwMode="auto">
          <a:xfrm>
            <a:off x="3276600" y="6459540"/>
            <a:ext cx="5486400" cy="270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07" tIns="45704" rIns="91407" bIns="45704">
            <a:spAutoFit/>
          </a:bodyPr>
          <a:lstStyle/>
          <a:p>
            <a:pPr algn="r" eaLnBrk="0" hangingPunct="0">
              <a:lnSpc>
                <a:spcPct val="110000"/>
              </a:lnSpc>
              <a:defRPr/>
            </a:pPr>
            <a:r>
              <a:rPr lang="en-US" sz="500" dirty="0">
                <a:solidFill>
                  <a:srgbClr val="808080"/>
                </a:solidFill>
                <a:latin typeface="Arial" pitchFamily="34" charset="0"/>
                <a:cs typeface="Arial" pitchFamily="34" charset="0"/>
              </a:rPr>
              <a:t>For Satov Consultants Inc. (Satov) clients only; No portion of this presentation is to be </a:t>
            </a:r>
          </a:p>
          <a:p>
            <a:pPr algn="r" eaLnBrk="0" hangingPunct="0">
              <a:lnSpc>
                <a:spcPct val="110000"/>
              </a:lnSpc>
              <a:defRPr/>
            </a:pPr>
            <a:r>
              <a:rPr lang="en-US" sz="500" dirty="0">
                <a:solidFill>
                  <a:srgbClr val="808080"/>
                </a:solidFill>
                <a:latin typeface="Arial" pitchFamily="34" charset="0"/>
                <a:cs typeface="Arial" pitchFamily="34" charset="0"/>
              </a:rPr>
              <a:t>distributed to other parties without prior express written consent from Satov </a:t>
            </a:r>
          </a:p>
        </p:txBody>
      </p:sp>
      <p:sp>
        <p:nvSpPr>
          <p:cNvPr id="8" name="Rectangle 14"/>
          <p:cNvSpPr>
            <a:spLocks noChangeArrowheads="1"/>
          </p:cNvSpPr>
          <p:nvPr userDrawn="1"/>
        </p:nvSpPr>
        <p:spPr bwMode="auto">
          <a:xfrm>
            <a:off x="304800" y="304800"/>
            <a:ext cx="1585690" cy="16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07" tIns="45704" rIns="91407" bIns="45704">
            <a:spAutoFit/>
          </a:bodyPr>
          <a:lstStyle/>
          <a:p>
            <a:pPr eaLnBrk="0" hangingPunct="0">
              <a:lnSpc>
                <a:spcPct val="70000"/>
              </a:lnSpc>
              <a:defRPr/>
            </a:pPr>
            <a:fld id="{F8356EC3-2FF1-4D69-A82A-925760861145}" type="slidenum">
              <a:rPr lang="en-CA" sz="700">
                <a:latin typeface="Arial" pitchFamily="34" charset="0"/>
                <a:cs typeface="Arial" pitchFamily="34" charset="0"/>
              </a:rPr>
              <a:pPr eaLnBrk="0" hangingPunct="0">
                <a:lnSpc>
                  <a:spcPct val="70000"/>
                </a:lnSpc>
                <a:defRPr/>
              </a:pPr>
              <a:t>‹#›</a:t>
            </a:fld>
            <a:r>
              <a:rPr lang="en-US" sz="700" dirty="0">
                <a:solidFill>
                  <a:srgbClr val="002E5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700" dirty="0" smtClean="0">
                <a:solidFill>
                  <a:srgbClr val="002E5E"/>
                </a:solidFill>
                <a:latin typeface="Arial" pitchFamily="34" charset="0"/>
                <a:cs typeface="Arial" pitchFamily="34" charset="0"/>
              </a:rPr>
              <a:t>/ DE Customer Segmentation /</a:t>
            </a:r>
            <a:endParaRPr lang="en-US" sz="700" dirty="0">
              <a:solidFill>
                <a:srgbClr val="002E5E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32191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three line ta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06000" y="2080800"/>
            <a:ext cx="7245350" cy="4230688"/>
          </a:xfrm>
          <a:prstGeom prst="rect">
            <a:avLst/>
          </a:prstGeom>
        </p:spPr>
        <p:txBody>
          <a:bodyPr lIns="91407" tIns="45704" rIns="91407" bIns="45704"/>
          <a:lstStyle>
            <a:lvl1pPr marL="0" indent="0">
              <a:buNone/>
              <a:defRPr sz="1600"/>
            </a:lvl1pPr>
            <a:lvl2pPr marL="615734" indent="-285650">
              <a:buFont typeface="Arial" pitchFamily="34" charset="0"/>
              <a:buChar char="•"/>
              <a:defRPr sz="1400">
                <a:solidFill>
                  <a:schemeClr val="bg1">
                    <a:lumMod val="50000"/>
                  </a:schemeClr>
                </a:solidFill>
              </a:defRPr>
            </a:lvl2pPr>
            <a:lvl3pPr marL="990253" indent="-228519" defTabSz="990253">
              <a:defRPr sz="1200">
                <a:solidFill>
                  <a:schemeClr val="bg1">
                    <a:lumMod val="50000"/>
                  </a:schemeClr>
                </a:solidFill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Content Placeholder 11"/>
          <p:cNvSpPr>
            <a:spLocks noGrp="1"/>
          </p:cNvSpPr>
          <p:nvPr>
            <p:ph sz="quarter" idx="11" hasCustomPrompt="1"/>
            <p:custDataLst>
              <p:tags r:id="rId1"/>
            </p:custDataLst>
          </p:nvPr>
        </p:nvSpPr>
        <p:spPr>
          <a:xfrm>
            <a:off x="306001" y="687600"/>
            <a:ext cx="6783388" cy="508000"/>
          </a:xfrm>
          <a:prstGeom prst="rect">
            <a:avLst/>
          </a:prstGeom>
        </p:spPr>
        <p:txBody>
          <a:bodyPr lIns="91407" tIns="45704" rIns="91407" bIns="45704"/>
          <a:lstStyle>
            <a:lvl1pPr marL="0" indent="0">
              <a:buNone/>
              <a:defRPr sz="2700" baseline="0"/>
            </a:lvl1pPr>
          </a:lstStyle>
          <a:p>
            <a:pPr lvl="0"/>
            <a:r>
              <a:rPr lang="en-US" sz="2700" dirty="0" smtClean="0">
                <a:solidFill>
                  <a:srgbClr val="002E5E"/>
                </a:solidFill>
                <a:latin typeface="Arial" pitchFamily="34" charset="0"/>
              </a:rPr>
              <a:t>Three line</a:t>
            </a:r>
            <a:endParaRPr lang="en-US" dirty="0" smtClean="0"/>
          </a:p>
        </p:txBody>
      </p:sp>
      <p:pic>
        <p:nvPicPr>
          <p:cNvPr id="6" name="Picture 12" descr="Satov logo.jpg                                                 003FC582Aegis24                        C3E30A56: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9528" y="6172203"/>
            <a:ext cx="1057275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29"/>
          <p:cNvSpPr>
            <a:spLocks noChangeArrowheads="1"/>
          </p:cNvSpPr>
          <p:nvPr userDrawn="1"/>
        </p:nvSpPr>
        <p:spPr bwMode="auto">
          <a:xfrm>
            <a:off x="3276600" y="6459540"/>
            <a:ext cx="5486400" cy="270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07" tIns="45704" rIns="91407" bIns="45704">
            <a:spAutoFit/>
          </a:bodyPr>
          <a:lstStyle/>
          <a:p>
            <a:pPr algn="r" eaLnBrk="0" hangingPunct="0">
              <a:lnSpc>
                <a:spcPct val="110000"/>
              </a:lnSpc>
              <a:defRPr/>
            </a:pPr>
            <a:r>
              <a:rPr lang="en-US" sz="500" dirty="0">
                <a:solidFill>
                  <a:srgbClr val="808080"/>
                </a:solidFill>
                <a:latin typeface="Arial" pitchFamily="34" charset="0"/>
                <a:cs typeface="Arial" pitchFamily="34" charset="0"/>
              </a:rPr>
              <a:t>For Satov Consultants Inc. (Satov) clients only; No portion of this presentation is to be </a:t>
            </a:r>
          </a:p>
          <a:p>
            <a:pPr algn="r" eaLnBrk="0" hangingPunct="0">
              <a:lnSpc>
                <a:spcPct val="110000"/>
              </a:lnSpc>
              <a:defRPr/>
            </a:pPr>
            <a:r>
              <a:rPr lang="en-US" sz="500" dirty="0">
                <a:solidFill>
                  <a:srgbClr val="808080"/>
                </a:solidFill>
                <a:latin typeface="Arial" pitchFamily="34" charset="0"/>
                <a:cs typeface="Arial" pitchFamily="34" charset="0"/>
              </a:rPr>
              <a:t>distributed to other parties without prior express written consent from Satov </a:t>
            </a:r>
          </a:p>
        </p:txBody>
      </p:sp>
      <p:sp>
        <p:nvSpPr>
          <p:cNvPr id="8" name="Rectangle 14"/>
          <p:cNvSpPr>
            <a:spLocks noChangeArrowheads="1"/>
          </p:cNvSpPr>
          <p:nvPr userDrawn="1"/>
        </p:nvSpPr>
        <p:spPr bwMode="auto">
          <a:xfrm>
            <a:off x="304800" y="304800"/>
            <a:ext cx="1585690" cy="16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07" tIns="45704" rIns="91407" bIns="45704">
            <a:spAutoFit/>
          </a:bodyPr>
          <a:lstStyle/>
          <a:p>
            <a:pPr eaLnBrk="0" hangingPunct="0">
              <a:lnSpc>
                <a:spcPct val="70000"/>
              </a:lnSpc>
              <a:defRPr/>
            </a:pPr>
            <a:fld id="{F8356EC3-2FF1-4D69-A82A-925760861145}" type="slidenum">
              <a:rPr lang="en-CA" sz="700">
                <a:latin typeface="Arial" pitchFamily="34" charset="0"/>
                <a:cs typeface="Arial" pitchFamily="34" charset="0"/>
              </a:rPr>
              <a:pPr eaLnBrk="0" hangingPunct="0">
                <a:lnSpc>
                  <a:spcPct val="70000"/>
                </a:lnSpc>
                <a:defRPr/>
              </a:pPr>
              <a:t>‹#›</a:t>
            </a:fld>
            <a:r>
              <a:rPr lang="en-US" sz="700" dirty="0">
                <a:solidFill>
                  <a:srgbClr val="002E5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700" dirty="0" smtClean="0">
                <a:solidFill>
                  <a:srgbClr val="002E5E"/>
                </a:solidFill>
                <a:latin typeface="Arial" pitchFamily="34" charset="0"/>
                <a:cs typeface="Arial" pitchFamily="34" charset="0"/>
              </a:rPr>
              <a:t>/ DE Customer Segmentation /</a:t>
            </a:r>
            <a:endParaRPr lang="en-US" sz="700" dirty="0">
              <a:solidFill>
                <a:srgbClr val="002E5E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32191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75105177"/>
              </p:ext>
            </p:extLst>
          </p:nvPr>
        </p:nvGraphicFramePr>
        <p:xfrm>
          <a:off x="0" y="1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256" name="think-cell Slide" r:id="rId10" imgW="270" imgH="270" progId="TCLayout.ActiveDocument.1">
                  <p:embed/>
                </p:oleObj>
              </mc:Choice>
              <mc:Fallback>
                <p:oleObj name="think-cell Slide" r:id="rId10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0" y="1"/>
                        <a:ext cx="158750" cy="158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icture 12" descr="Satov logo.jpg                                                 003FC582Aegis24                        C3E30A56:"/>
          <p:cNvPicPr>
            <a:picLocks noChangeAspect="1" noChangeArrowheads="1"/>
          </p:cNvPicPr>
          <p:nvPr userDrawn="1">
            <p:custDataLst>
              <p:tags r:id="rId3"/>
            </p:custDataLst>
          </p:nvPr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629528" y="6172203"/>
            <a:ext cx="1057275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3"/>
          <p:cNvSpPr>
            <a:spLocks noChangeArrowheads="1"/>
          </p:cNvSpPr>
          <p:nvPr userDrawn="1">
            <p:custDataLst>
              <p:tags r:id="rId4"/>
            </p:custDataLst>
          </p:nvPr>
        </p:nvSpPr>
        <p:spPr bwMode="auto">
          <a:xfrm>
            <a:off x="3276600" y="6477000"/>
            <a:ext cx="5486400" cy="270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07" tIns="45704" rIns="91407" bIns="45704">
            <a:spAutoFit/>
          </a:bodyPr>
          <a:lstStyle/>
          <a:p>
            <a:pPr algn="r" eaLnBrk="0" hangingPunct="0">
              <a:lnSpc>
                <a:spcPct val="110000"/>
              </a:lnSpc>
              <a:defRPr/>
            </a:pPr>
            <a:r>
              <a:rPr lang="en-US" sz="500" dirty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For Satov Consultants Inc. (Satov) clients only; No portion of this presentation is to be</a:t>
            </a:r>
          </a:p>
          <a:p>
            <a:pPr algn="r" eaLnBrk="0" hangingPunct="0">
              <a:lnSpc>
                <a:spcPct val="110000"/>
              </a:lnSpc>
              <a:defRPr/>
            </a:pPr>
            <a:r>
              <a:rPr lang="en-US" sz="500" dirty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 distributed to other parties without prior express written consent from Satov</a:t>
            </a:r>
          </a:p>
        </p:txBody>
      </p:sp>
      <p:sp>
        <p:nvSpPr>
          <p:cNvPr id="10" name="Rectangle 29"/>
          <p:cNvSpPr>
            <a:spLocks noChangeArrowheads="1"/>
          </p:cNvSpPr>
          <p:nvPr userDrawn="1">
            <p:custDataLst>
              <p:tags r:id="rId5"/>
            </p:custDataLst>
          </p:nvPr>
        </p:nvSpPr>
        <p:spPr bwMode="auto">
          <a:xfrm>
            <a:off x="3276600" y="6459540"/>
            <a:ext cx="5486400" cy="270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07" tIns="45704" rIns="91407" bIns="45704">
            <a:spAutoFit/>
          </a:bodyPr>
          <a:lstStyle/>
          <a:p>
            <a:pPr algn="r" eaLnBrk="0" hangingPunct="0">
              <a:lnSpc>
                <a:spcPct val="110000"/>
              </a:lnSpc>
              <a:defRPr/>
            </a:pPr>
            <a:r>
              <a:rPr lang="en-US" sz="500" dirty="0">
                <a:solidFill>
                  <a:srgbClr val="808080"/>
                </a:solidFill>
                <a:latin typeface="Arial" pitchFamily="34" charset="0"/>
                <a:cs typeface="Arial" pitchFamily="34" charset="0"/>
              </a:rPr>
              <a:t>For Satov Consultants Inc. (Satov) clients only; No portion of this presentation is to be </a:t>
            </a:r>
          </a:p>
          <a:p>
            <a:pPr algn="r" eaLnBrk="0" hangingPunct="0">
              <a:lnSpc>
                <a:spcPct val="110000"/>
              </a:lnSpc>
              <a:defRPr/>
            </a:pPr>
            <a:r>
              <a:rPr lang="en-US" sz="500" dirty="0">
                <a:solidFill>
                  <a:srgbClr val="808080"/>
                </a:solidFill>
                <a:latin typeface="Arial" pitchFamily="34" charset="0"/>
                <a:cs typeface="Arial" pitchFamily="34" charset="0"/>
              </a:rPr>
              <a:t>distributed to other parties without prior express written consent from Satov </a:t>
            </a:r>
          </a:p>
        </p:txBody>
      </p:sp>
      <p:cxnSp>
        <p:nvCxnSpPr>
          <p:cNvPr id="9" name="Straight Connector 8"/>
          <p:cNvCxnSpPr/>
          <p:nvPr userDrawn="1">
            <p:custDataLst>
              <p:tags r:id="rId6"/>
            </p:custDataLst>
          </p:nvPr>
        </p:nvCxnSpPr>
        <p:spPr bwMode="auto">
          <a:xfrm>
            <a:off x="0" y="5503448"/>
            <a:ext cx="9144000" cy="0"/>
          </a:xfrm>
          <a:prstGeom prst="line">
            <a:avLst/>
          </a:prstGeom>
          <a:solidFill>
            <a:srgbClr val="EFEEEE"/>
          </a:solidFill>
          <a:ln w="15875" cap="flat" cmpd="sng" algn="ctr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Content Placeholder 11"/>
          <p:cNvSpPr>
            <a:spLocks noGrp="1"/>
          </p:cNvSpPr>
          <p:nvPr>
            <p:ph sz="quarter" idx="12" hasCustomPrompt="1"/>
            <p:custDataLst>
              <p:tags r:id="rId7"/>
            </p:custDataLst>
          </p:nvPr>
        </p:nvSpPr>
        <p:spPr>
          <a:xfrm>
            <a:off x="306001" y="687600"/>
            <a:ext cx="6783388" cy="508000"/>
          </a:xfrm>
          <a:prstGeom prst="rect">
            <a:avLst/>
          </a:prstGeom>
        </p:spPr>
        <p:txBody>
          <a:bodyPr lIns="91407" tIns="45704" rIns="91407" bIns="45704"/>
          <a:lstStyle>
            <a:lvl1pPr marL="0" indent="0">
              <a:buNone/>
              <a:defRPr sz="2700" baseline="0"/>
            </a:lvl1pPr>
          </a:lstStyle>
          <a:p>
            <a:pPr lvl="0"/>
            <a:r>
              <a:rPr lang="en-US" sz="2700" dirty="0" smtClean="0">
                <a:solidFill>
                  <a:srgbClr val="002E5E"/>
                </a:solidFill>
                <a:latin typeface="Arial" pitchFamily="34" charset="0"/>
              </a:rPr>
              <a:t>Two line</a:t>
            </a:r>
            <a:endParaRPr lang="en-US" dirty="0" smtClean="0"/>
          </a:p>
        </p:txBody>
      </p:sp>
      <p:sp>
        <p:nvSpPr>
          <p:cNvPr id="25" name="Content Placeholder 24"/>
          <p:cNvSpPr>
            <a:spLocks noGrp="1"/>
          </p:cNvSpPr>
          <p:nvPr>
            <p:ph sz="quarter" idx="13" hasCustomPrompt="1"/>
            <p:custDataLst>
              <p:tags r:id="rId8"/>
            </p:custDataLst>
          </p:nvPr>
        </p:nvSpPr>
        <p:spPr>
          <a:xfrm>
            <a:off x="4527553" y="2740821"/>
            <a:ext cx="4220055" cy="2762629"/>
          </a:xfrm>
          <a:prstGeom prst="rect">
            <a:avLst/>
          </a:prstGeom>
        </p:spPr>
        <p:txBody>
          <a:bodyPr lIns="91407" tIns="45704" rIns="91407" bIns="45704" anchor="ctr"/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CA" dirty="0" smtClean="0"/>
              <a:t>Graph</a:t>
            </a:r>
            <a:endParaRPr lang="en-CA" dirty="0"/>
          </a:p>
        </p:txBody>
      </p:sp>
      <p:sp>
        <p:nvSpPr>
          <p:cNvPr id="32" name="Text Placeholder 31"/>
          <p:cNvSpPr>
            <a:spLocks noGrp="1"/>
          </p:cNvSpPr>
          <p:nvPr>
            <p:ph type="body" sz="quarter" idx="15" hasCustomPrompt="1"/>
          </p:nvPr>
        </p:nvSpPr>
        <p:spPr>
          <a:xfrm>
            <a:off x="304685" y="2014538"/>
            <a:ext cx="2662340" cy="276534"/>
          </a:xfrm>
          <a:prstGeom prst="rect">
            <a:avLst/>
          </a:prstGeom>
        </p:spPr>
        <p:txBody>
          <a:bodyPr lIns="91407" tIns="45704" rIns="91407" bIns="45704"/>
          <a:lstStyle>
            <a:lvl1pPr marL="0" indent="0">
              <a:buNone/>
              <a:defRPr sz="16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CA" sz="1600" dirty="0" smtClean="0"/>
              <a:t>One line graph title</a:t>
            </a:r>
            <a:endParaRPr lang="en-CA" dirty="0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16" hasCustomPrompt="1"/>
          </p:nvPr>
        </p:nvSpPr>
        <p:spPr>
          <a:xfrm>
            <a:off x="307158" y="2290030"/>
            <a:ext cx="2670500" cy="269875"/>
          </a:xfrm>
          <a:prstGeom prst="rect">
            <a:avLst/>
          </a:prstGeom>
        </p:spPr>
        <p:txBody>
          <a:bodyPr lIns="91407" tIns="45704" rIns="91407" bIns="45704"/>
          <a:lstStyle>
            <a:lvl1pPr marL="0" indent="0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CA" sz="1000" dirty="0" smtClean="0"/>
              <a:t>METRIC</a:t>
            </a:r>
            <a:endParaRPr lang="en-CA" dirty="0"/>
          </a:p>
        </p:txBody>
      </p:sp>
      <p:sp>
        <p:nvSpPr>
          <p:cNvPr id="40" name="Content Placeholder 39"/>
          <p:cNvSpPr>
            <a:spLocks noGrp="1"/>
          </p:cNvSpPr>
          <p:nvPr>
            <p:ph sz="quarter" idx="17" hasCustomPrompt="1"/>
          </p:nvPr>
        </p:nvSpPr>
        <p:spPr>
          <a:xfrm>
            <a:off x="296528" y="5503448"/>
            <a:ext cx="2196970" cy="632058"/>
          </a:xfrm>
          <a:prstGeom prst="rect">
            <a:avLst/>
          </a:prstGeom>
        </p:spPr>
        <p:txBody>
          <a:bodyPr lIns="91407" tIns="45704" rIns="91407" bIns="45704"/>
          <a:lstStyle>
            <a:lvl1pPr marL="0" indent="0">
              <a:buNone/>
              <a:defRPr sz="900" i="1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CA" sz="900" i="1" dirty="0" smtClean="0"/>
              <a:t>BASE: Description</a:t>
            </a:r>
          </a:p>
          <a:p>
            <a:pPr lvl="0"/>
            <a:r>
              <a:rPr lang="en-CA" sz="900" i="1" dirty="0" smtClean="0"/>
              <a:t>Q#: Text</a:t>
            </a:r>
          </a:p>
          <a:p>
            <a:pPr lvl="0"/>
            <a:r>
              <a:rPr lang="en-CA" sz="900" i="1" dirty="0" smtClean="0"/>
              <a:t>SOURCE: Data</a:t>
            </a:r>
            <a:endParaRPr lang="en-CA" dirty="0"/>
          </a:p>
        </p:txBody>
      </p:sp>
      <p:sp>
        <p:nvSpPr>
          <p:cNvPr id="14" name="Rectangle 14"/>
          <p:cNvSpPr>
            <a:spLocks noChangeArrowheads="1"/>
          </p:cNvSpPr>
          <p:nvPr userDrawn="1"/>
        </p:nvSpPr>
        <p:spPr bwMode="auto">
          <a:xfrm>
            <a:off x="304800" y="304800"/>
            <a:ext cx="1585690" cy="16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07" tIns="45704" rIns="91407" bIns="45704">
            <a:spAutoFit/>
          </a:bodyPr>
          <a:lstStyle/>
          <a:p>
            <a:pPr eaLnBrk="0" hangingPunct="0">
              <a:lnSpc>
                <a:spcPct val="70000"/>
              </a:lnSpc>
              <a:defRPr/>
            </a:pPr>
            <a:fld id="{F8356EC3-2FF1-4D69-A82A-925760861145}" type="slidenum">
              <a:rPr lang="en-CA" sz="700">
                <a:latin typeface="Arial" pitchFamily="34" charset="0"/>
                <a:cs typeface="Arial" pitchFamily="34" charset="0"/>
              </a:rPr>
              <a:pPr eaLnBrk="0" hangingPunct="0">
                <a:lnSpc>
                  <a:spcPct val="70000"/>
                </a:lnSpc>
                <a:defRPr/>
              </a:pPr>
              <a:t>‹#›</a:t>
            </a:fld>
            <a:r>
              <a:rPr lang="en-US" sz="700" dirty="0">
                <a:solidFill>
                  <a:srgbClr val="002E5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700" dirty="0" smtClean="0">
                <a:solidFill>
                  <a:srgbClr val="002E5E"/>
                </a:solidFill>
                <a:latin typeface="Arial" pitchFamily="34" charset="0"/>
                <a:cs typeface="Arial" pitchFamily="34" charset="0"/>
              </a:rPr>
              <a:t>/ DE Customer Segmentation /</a:t>
            </a:r>
            <a:endParaRPr lang="en-US" sz="700" dirty="0">
              <a:solidFill>
                <a:srgbClr val="002E5E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05673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ChangeArrowheads="1"/>
          </p:cNvSpPr>
          <p:nvPr userDrawn="1"/>
        </p:nvSpPr>
        <p:spPr bwMode="auto">
          <a:xfrm>
            <a:off x="304800" y="304800"/>
            <a:ext cx="1585690" cy="16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07" tIns="45704" rIns="91407" bIns="45704">
            <a:spAutoFit/>
          </a:bodyPr>
          <a:lstStyle/>
          <a:p>
            <a:pPr eaLnBrk="0" hangingPunct="0">
              <a:lnSpc>
                <a:spcPct val="70000"/>
              </a:lnSpc>
              <a:defRPr/>
            </a:pPr>
            <a:fld id="{F8356EC3-2FF1-4D69-A82A-925760861145}" type="slidenum">
              <a:rPr lang="en-CA" sz="700">
                <a:latin typeface="Arial" pitchFamily="34" charset="0"/>
                <a:cs typeface="Arial" pitchFamily="34" charset="0"/>
              </a:rPr>
              <a:pPr eaLnBrk="0" hangingPunct="0">
                <a:lnSpc>
                  <a:spcPct val="70000"/>
                </a:lnSpc>
                <a:defRPr/>
              </a:pPr>
              <a:t>‹#›</a:t>
            </a:fld>
            <a:r>
              <a:rPr lang="en-US" sz="700" dirty="0">
                <a:solidFill>
                  <a:srgbClr val="002E5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700" dirty="0" smtClean="0">
                <a:solidFill>
                  <a:srgbClr val="002E5E"/>
                </a:solidFill>
                <a:latin typeface="Arial" pitchFamily="34" charset="0"/>
                <a:cs typeface="Arial" pitchFamily="34" charset="0"/>
              </a:rPr>
              <a:t>/ DE Customer Segmentation /</a:t>
            </a:r>
            <a:endParaRPr lang="en-US" sz="700" dirty="0">
              <a:solidFill>
                <a:srgbClr val="002E5E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2869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Satov logo.jpg                                                 003FC582Aegis24                        C3E30A56: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9528" y="6172203"/>
            <a:ext cx="1057275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3"/>
          <p:cNvSpPr>
            <a:spLocks noChangeArrowheads="1"/>
          </p:cNvSpPr>
          <p:nvPr userDrawn="1"/>
        </p:nvSpPr>
        <p:spPr bwMode="auto">
          <a:xfrm>
            <a:off x="3276600" y="6477000"/>
            <a:ext cx="5486400" cy="270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07" tIns="45704" rIns="91407" bIns="45704">
            <a:spAutoFit/>
          </a:bodyPr>
          <a:lstStyle/>
          <a:p>
            <a:pPr algn="r">
              <a:lnSpc>
                <a:spcPct val="110000"/>
              </a:lnSpc>
              <a:defRPr/>
            </a:pPr>
            <a:r>
              <a:rPr lang="en-US" sz="500" dirty="0">
                <a:solidFill>
                  <a:srgbClr val="FFFFFF"/>
                </a:solidFill>
                <a:latin typeface="Arial" pitchFamily="34" charset="0"/>
                <a:ea typeface="ヒラギノ角ゴ Pro W3" charset="-128"/>
              </a:rPr>
              <a:t>For Satov Consultants Inc. (Satov) clients only; No portion of this presentation is to be</a:t>
            </a:r>
          </a:p>
          <a:p>
            <a:pPr algn="r">
              <a:lnSpc>
                <a:spcPct val="110000"/>
              </a:lnSpc>
              <a:defRPr/>
            </a:pPr>
            <a:r>
              <a:rPr lang="en-US" sz="500" dirty="0">
                <a:solidFill>
                  <a:srgbClr val="FFFFFF"/>
                </a:solidFill>
                <a:latin typeface="Arial" pitchFamily="34" charset="0"/>
                <a:ea typeface="ヒラギノ角ゴ Pro W3" charset="-128"/>
              </a:rPr>
              <a:t> distributed to other parties without prior express written consent from Satov</a:t>
            </a:r>
          </a:p>
        </p:txBody>
      </p:sp>
      <p:sp>
        <p:nvSpPr>
          <p:cNvPr id="6162" name="Rectangle 18"/>
          <p:cNvSpPr>
            <a:spLocks noGrp="1" noChangeArrowheads="1"/>
          </p:cNvSpPr>
          <p:nvPr>
            <p:ph type="ctrTitle"/>
          </p:nvPr>
        </p:nvSpPr>
        <p:spPr bwMode="auto">
          <a:xfrm>
            <a:off x="304800" y="685800"/>
            <a:ext cx="64008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07" tIns="45704" rIns="91407" bIns="45704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163" name="Rectangle 19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304800" y="1981200"/>
            <a:ext cx="7924800" cy="3733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07" tIns="45704" rIns="91407" bIns="45704" numCol="1" anchor="t" anchorCtr="0" compatLnSpc="1">
            <a:prstTxWarp prst="textNoShape">
              <a:avLst/>
            </a:prstTxWarp>
          </a:bodyPr>
          <a:lstStyle>
            <a:lvl1pPr marL="0" indent="0">
              <a:spcAft>
                <a:spcPct val="10000"/>
              </a:spcAft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9"/>
          <p:cNvSpPr>
            <a:spLocks noChangeArrowheads="1"/>
          </p:cNvSpPr>
          <p:nvPr userDrawn="1"/>
        </p:nvSpPr>
        <p:spPr bwMode="auto">
          <a:xfrm>
            <a:off x="3276600" y="6459540"/>
            <a:ext cx="5486400" cy="270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07" tIns="45704" rIns="91407" bIns="45704">
            <a:spAutoFit/>
          </a:bodyPr>
          <a:lstStyle/>
          <a:p>
            <a:pPr algn="r">
              <a:lnSpc>
                <a:spcPct val="110000"/>
              </a:lnSpc>
              <a:defRPr/>
            </a:pPr>
            <a:r>
              <a:rPr lang="en-US" sz="500" dirty="0">
                <a:solidFill>
                  <a:srgbClr val="808080"/>
                </a:solidFill>
                <a:latin typeface="Arial" pitchFamily="34" charset="0"/>
                <a:ea typeface="ヒラギノ角ゴ Pro W3" charset="-128"/>
              </a:rPr>
              <a:t>For Satov Consultants Inc. (Satov) clients only; No portion of this presentation is to be </a:t>
            </a:r>
          </a:p>
          <a:p>
            <a:pPr algn="r">
              <a:lnSpc>
                <a:spcPct val="110000"/>
              </a:lnSpc>
              <a:defRPr/>
            </a:pPr>
            <a:r>
              <a:rPr lang="en-US" sz="500" dirty="0">
                <a:solidFill>
                  <a:srgbClr val="808080"/>
                </a:solidFill>
                <a:latin typeface="Arial" pitchFamily="34" charset="0"/>
                <a:ea typeface="ヒラギノ角ゴ Pro W3" charset="-128"/>
              </a:rPr>
              <a:t>distributed to other parties without prior express written consent from Satov </a:t>
            </a:r>
          </a:p>
        </p:txBody>
      </p:sp>
      <p:sp>
        <p:nvSpPr>
          <p:cNvPr id="8" name="Rectangle 14"/>
          <p:cNvSpPr>
            <a:spLocks noChangeArrowheads="1"/>
          </p:cNvSpPr>
          <p:nvPr userDrawn="1"/>
        </p:nvSpPr>
        <p:spPr bwMode="auto">
          <a:xfrm>
            <a:off x="304800" y="304800"/>
            <a:ext cx="1585690" cy="16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07" tIns="45704" rIns="91407" bIns="45704">
            <a:spAutoFit/>
          </a:bodyPr>
          <a:lstStyle/>
          <a:p>
            <a:pPr eaLnBrk="0" hangingPunct="0">
              <a:lnSpc>
                <a:spcPct val="70000"/>
              </a:lnSpc>
              <a:defRPr/>
            </a:pPr>
            <a:fld id="{F8356EC3-2FF1-4D69-A82A-925760861145}" type="slidenum">
              <a:rPr lang="en-CA" sz="700">
                <a:latin typeface="Arial" pitchFamily="34" charset="0"/>
                <a:cs typeface="Arial" pitchFamily="34" charset="0"/>
              </a:rPr>
              <a:pPr eaLnBrk="0" hangingPunct="0">
                <a:lnSpc>
                  <a:spcPct val="70000"/>
                </a:lnSpc>
                <a:defRPr/>
              </a:pPr>
              <a:t>‹#›</a:t>
            </a:fld>
            <a:r>
              <a:rPr lang="en-US" sz="700" dirty="0">
                <a:solidFill>
                  <a:srgbClr val="002E5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700" dirty="0" smtClean="0">
                <a:solidFill>
                  <a:srgbClr val="002E5E"/>
                </a:solidFill>
                <a:latin typeface="Arial" pitchFamily="34" charset="0"/>
                <a:cs typeface="Arial" pitchFamily="34" charset="0"/>
              </a:rPr>
              <a:t>/ DE Customer Segmentation /</a:t>
            </a:r>
            <a:endParaRPr lang="en-US" sz="700" dirty="0">
              <a:solidFill>
                <a:srgbClr val="002E5E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4338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2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ags" Target="../tags/tag16.xml"/><Relationship Id="rId3" Type="http://schemas.openxmlformats.org/officeDocument/2006/relationships/slideLayout" Target="../slideLayouts/slideLayout15.xml"/><Relationship Id="rId7" Type="http://schemas.openxmlformats.org/officeDocument/2006/relationships/vmlDrawing" Target="../drawings/vmlDrawing3.v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theme" Target="../theme/theme2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17.xml"/><Relationship Id="rId10" Type="http://schemas.openxmlformats.org/officeDocument/2006/relationships/image" Target="../media/image4.emf"/><Relationship Id="rId4" Type="http://schemas.openxmlformats.org/officeDocument/2006/relationships/slideLayout" Target="../slideLayouts/slideLayout16.xml"/><Relationship Id="rId9" Type="http://schemas.openxmlformats.org/officeDocument/2006/relationships/oleObject" Target="../embeddings/oleObject3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15"/>
            </p:custDataLst>
            <p:extLst>
              <p:ext uri="{D42A27DB-BD31-4B8C-83A1-F6EECF244321}">
                <p14:modId xmlns:p14="http://schemas.microsoft.com/office/powerpoint/2010/main" val="2907804131"/>
              </p:ext>
            </p:extLst>
          </p:nvPr>
        </p:nvGraphicFramePr>
        <p:xfrm>
          <a:off x="1588" y="1591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63" name="think-cell Slide" r:id="rId16" imgW="270" imgH="270" progId="TCLayout.ActiveDocument.1">
                  <p:embed/>
                </p:oleObj>
              </mc:Choice>
              <mc:Fallback>
                <p:oleObj name="think-cell Slide" r:id="rId16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588" y="1591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90700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56" r:id="rId3"/>
    <p:sldLayoutId id="2147483657" r:id="rId4"/>
    <p:sldLayoutId id="2147483658" r:id="rId5"/>
    <p:sldLayoutId id="2147483659" r:id="rId6"/>
    <p:sldLayoutId id="2147483650" r:id="rId7"/>
    <p:sldLayoutId id="2147483653" r:id="rId8"/>
    <p:sldLayoutId id="2147483662" r:id="rId9"/>
    <p:sldLayoutId id="2147483669" r:id="rId10"/>
    <p:sldLayoutId id="2147483766" r:id="rId11"/>
    <p:sldLayoutId id="2147483767" r:id="rId12"/>
  </p:sldLayoutIdLst>
  <p:timing>
    <p:tnLst>
      <p:par>
        <p:cTn id="1" dur="indefinite" restart="never" nodeType="tmRoot"/>
      </p:par>
    </p:tnLst>
  </p:timing>
  <p:txStyles>
    <p:titleStyle>
      <a:lvl1pPr algn="ctr" defTabSz="914079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780" indent="-342780" algn="l" defTabSz="914079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689" indent="-285650" algn="l" defTabSz="914079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2599" indent="-228519" algn="l" defTabSz="91407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9638" indent="-228519" algn="l" defTabSz="914079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6678" indent="-228519" algn="l" defTabSz="914079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3718" indent="-228519" algn="l" defTabSz="91407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758" indent="-228519" algn="l" defTabSz="91407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797" indent="-228519" algn="l" defTabSz="91407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837" indent="-228519" algn="l" defTabSz="91407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0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39" algn="l" defTabSz="9140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079" algn="l" defTabSz="9140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19" algn="l" defTabSz="9140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159" algn="l" defTabSz="9140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199" algn="l" defTabSz="9140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237" algn="l" defTabSz="9140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278" algn="l" defTabSz="9140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316" algn="l" defTabSz="9140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8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105" name="think-cell Slide" r:id="rId9" imgW="216" imgH="216" progId="TCLayout.ActiveDocument.1">
                  <p:embed/>
                </p:oleObj>
              </mc:Choice>
              <mc:Fallback>
                <p:oleObj name="think-cell Slide" r:id="rId9" imgW="216" imgH="21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50" name="Rectangle 26"/>
          <p:cNvSpPr>
            <a:spLocks noChangeArrowheads="1"/>
          </p:cNvSpPr>
          <p:nvPr userDrawn="1"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 dirty="0">
              <a:solidFill>
                <a:srgbClr val="7F7F7F"/>
              </a:solidFill>
              <a:latin typeface="Times" charset="0"/>
            </a:endParaRPr>
          </a:p>
        </p:txBody>
      </p:sp>
      <p:pic>
        <p:nvPicPr>
          <p:cNvPr id="25603" name="Picture 28" descr="Satov logo.jpg                                                 003FC582Aegis24                        C3E30A56:"/>
          <p:cNvPicPr>
            <a:picLocks noChangeAspect="1" noChangeArrowheads="1"/>
          </p:cNvPicPr>
          <p:nvPr userDrawn="1"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629525" y="6172200"/>
            <a:ext cx="1057275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53" name="Rectangle 29"/>
          <p:cNvSpPr>
            <a:spLocks noChangeArrowheads="1"/>
          </p:cNvSpPr>
          <p:nvPr userDrawn="1"/>
        </p:nvSpPr>
        <p:spPr bwMode="auto">
          <a:xfrm>
            <a:off x="3276600" y="6459538"/>
            <a:ext cx="54864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defTabSz="9144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>
                <a:solidFill>
                  <a:srgbClr val="FFFFFF"/>
                </a:solidFill>
              </a:rPr>
              <a:t>For Satov Consultants Inc. (Satov) clients only; No portion of this presentation is to be </a:t>
            </a:r>
          </a:p>
          <a:p>
            <a:pPr algn="r" defTabSz="9144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>
                <a:solidFill>
                  <a:srgbClr val="FFFFFF"/>
                </a:solidFill>
              </a:rPr>
              <a:t>distributed to other parties without prior express written consent from Satov </a:t>
            </a:r>
          </a:p>
        </p:txBody>
      </p:sp>
    </p:spTree>
    <p:extLst>
      <p:ext uri="{BB962C8B-B14F-4D97-AF65-F5344CB8AC3E}">
        <p14:creationId xmlns:p14="http://schemas.microsoft.com/office/powerpoint/2010/main" val="2666449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700">
          <a:solidFill>
            <a:srgbClr val="002E5E"/>
          </a:solidFill>
          <a:latin typeface="+mj-lt"/>
          <a:ea typeface="ヒラギノ角ゴ Pro W3" charset="-128"/>
          <a:cs typeface="ヒラギノ角ゴ Pro W3" charset="-128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700">
          <a:solidFill>
            <a:srgbClr val="002E5E"/>
          </a:solidFill>
          <a:latin typeface="Arial" pitchFamily="34" charset="0"/>
          <a:ea typeface="ヒラギノ角ゴ Pro W3" charset="-128"/>
          <a:cs typeface="ヒラギノ角ゴ Pro W3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700">
          <a:solidFill>
            <a:srgbClr val="002E5E"/>
          </a:solidFill>
          <a:latin typeface="Arial" pitchFamily="34" charset="0"/>
          <a:ea typeface="ヒラギノ角ゴ Pro W3" charset="-128"/>
          <a:cs typeface="ヒラギノ角ゴ Pro W3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700">
          <a:solidFill>
            <a:srgbClr val="002E5E"/>
          </a:solidFill>
          <a:latin typeface="Arial" pitchFamily="34" charset="0"/>
          <a:ea typeface="ヒラギノ角ゴ Pro W3" charset="-128"/>
          <a:cs typeface="ヒラギノ角ゴ Pro W3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700">
          <a:solidFill>
            <a:srgbClr val="002E5E"/>
          </a:solidFill>
          <a:latin typeface="Arial" pitchFamily="34" charset="0"/>
          <a:ea typeface="ヒラギノ角ゴ Pro W3" charset="-128"/>
          <a:cs typeface="ヒラギノ角ゴ Pro W3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700">
          <a:solidFill>
            <a:srgbClr val="002E5E"/>
          </a:solidFill>
          <a:latin typeface="Arial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700">
          <a:solidFill>
            <a:srgbClr val="002E5E"/>
          </a:solidFill>
          <a:latin typeface="Arial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700">
          <a:solidFill>
            <a:srgbClr val="002E5E"/>
          </a:solidFill>
          <a:latin typeface="Arial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700">
          <a:solidFill>
            <a:srgbClr val="002E5E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1600">
          <a:solidFill>
            <a:srgbClr val="002E5E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Times"/>
          <a:ea typeface="ヒラギノ角ゴ Pro W3" charset="-128"/>
          <a:cs typeface="ヒラギノ角ゴ Pro W3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Times"/>
          <a:ea typeface="ヒラギノ角ゴ Pro W3" charset="-128"/>
          <a:cs typeface="ヒラギノ角ゴ Pro W3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"/>
          <a:ea typeface="ヒラギノ角ゴ Pro W3" charset="-128"/>
          <a:cs typeface="ヒラギノ角ゴ Pro W3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/>
          <a:ea typeface="ヒラギノ角ゴ Pro W3" charset="-128"/>
          <a:cs typeface="ヒラギノ角ゴ Pro W3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8.xml"/><Relationship Id="rId1" Type="http://schemas.openxmlformats.org/officeDocument/2006/relationships/tags" Target="../tags/tag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6" Type="http://schemas.openxmlformats.org/officeDocument/2006/relationships/slideLayout" Target="../slideLayouts/slideLayout10.xml"/><Relationship Id="rId5" Type="http://schemas.openxmlformats.org/officeDocument/2006/relationships/tags" Target="../tags/tag23.xml"/><Relationship Id="rId4" Type="http://schemas.openxmlformats.org/officeDocument/2006/relationships/tags" Target="../tags/tag2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25.xml"/><Relationship Id="rId2" Type="http://schemas.openxmlformats.org/officeDocument/2006/relationships/tags" Target="../tags/tag24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4.bin"/><Relationship Id="rId4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27.xml"/><Relationship Id="rId7" Type="http://schemas.openxmlformats.org/officeDocument/2006/relationships/image" Target="../media/image1.emf"/><Relationship Id="rId2" Type="http://schemas.openxmlformats.org/officeDocument/2006/relationships/tags" Target="../tags/tag26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5.bin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image" Target="../media/image5.emf"/><Relationship Id="rId3" Type="http://schemas.openxmlformats.org/officeDocument/2006/relationships/tags" Target="../tags/tag29.xml"/><Relationship Id="rId7" Type="http://schemas.openxmlformats.org/officeDocument/2006/relationships/tags" Target="../tags/tag33.xml"/><Relationship Id="rId12" Type="http://schemas.openxmlformats.org/officeDocument/2006/relationships/oleObject" Target="../embeddings/oleObject7.bin"/><Relationship Id="rId2" Type="http://schemas.openxmlformats.org/officeDocument/2006/relationships/tags" Target="../tags/tag28.xml"/><Relationship Id="rId1" Type="http://schemas.openxmlformats.org/officeDocument/2006/relationships/vmlDrawing" Target="../drawings/vmlDrawing6.vml"/><Relationship Id="rId6" Type="http://schemas.openxmlformats.org/officeDocument/2006/relationships/tags" Target="../tags/tag32.xml"/><Relationship Id="rId11" Type="http://schemas.openxmlformats.org/officeDocument/2006/relationships/image" Target="../media/image4.emf"/><Relationship Id="rId5" Type="http://schemas.openxmlformats.org/officeDocument/2006/relationships/tags" Target="../tags/tag31.xml"/><Relationship Id="rId10" Type="http://schemas.openxmlformats.org/officeDocument/2006/relationships/oleObject" Target="../embeddings/oleObject6.bin"/><Relationship Id="rId4" Type="http://schemas.openxmlformats.org/officeDocument/2006/relationships/tags" Target="../tags/tag30.xml"/><Relationship Id="rId9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8.bin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1"/>
            </p:custDataLst>
          </p:nvPr>
        </p:nvSpPr>
        <p:spPr>
          <a:xfrm>
            <a:off x="683568" y="1988840"/>
            <a:ext cx="8208912" cy="707886"/>
          </a:xfrm>
          <a:prstGeom prst="rect">
            <a:avLst/>
          </a:prstGeom>
          <a:ln>
            <a:noFill/>
          </a:ln>
          <a:effectLst>
            <a:outerShdw sx="1000" sy="1000" algn="ctr" rotWithShape="0">
              <a:srgbClr val="000000">
                <a:alpha val="33000"/>
              </a:srgbClr>
            </a:outerShdw>
          </a:effectLst>
        </p:spPr>
        <p:txBody>
          <a:bodyPr wrap="square" rtlCol="0">
            <a:spAutoFit/>
          </a:bodyPr>
          <a:lstStyle/>
          <a:p>
            <a:pPr fontAlgn="auto">
              <a:spcBef>
                <a:spcPts val="1200"/>
              </a:spcBef>
              <a:spcAft>
                <a:spcPts val="0"/>
              </a:spcAft>
              <a:buClr>
                <a:srgbClr val="565756"/>
              </a:buClr>
            </a:pPr>
            <a:r>
              <a:rPr lang="en-US" sz="4000" b="1" dirty="0" smtClean="0">
                <a:solidFill>
                  <a:srgbClr val="FFFFFF">
                    <a:lumMod val="85000"/>
                  </a:srgbClr>
                </a:solidFill>
                <a:latin typeface="Arial" pitchFamily="34" charset="0"/>
                <a:ea typeface="+mn-ea"/>
                <a:cs typeface="Arial" pitchFamily="34" charset="0"/>
              </a:rPr>
              <a:t>CASE STUDY</a:t>
            </a:r>
            <a:endParaRPr lang="en-CA" sz="4000" b="1" dirty="0" smtClean="0">
              <a:solidFill>
                <a:srgbClr val="FFFFFF">
                  <a:lumMod val="85000"/>
                </a:srgbClr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685800" y="2778125"/>
            <a:ext cx="669451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700" kern="0" dirty="0" smtClean="0">
                <a:solidFill>
                  <a:srgbClr val="002D5E"/>
                </a:solidFill>
              </a:rPr>
              <a:t>Optimizing loyalty rewards pricing to drive customer satisfaction and profitability</a:t>
            </a:r>
            <a:endParaRPr lang="en-US" sz="1800" kern="0" dirty="0">
              <a:solidFill>
                <a:srgbClr val="FFFFFF"/>
              </a:solidFill>
              <a:latin typeface="Arial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015771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>
            <p:custDataLst>
              <p:tags r:id="rId1"/>
            </p:custDataLst>
          </p:nvPr>
        </p:nvSpPr>
        <p:spPr>
          <a:xfrm>
            <a:off x="305998" y="476672"/>
            <a:ext cx="6516252" cy="50783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65756"/>
              </a:buClr>
            </a:pPr>
            <a:r>
              <a:rPr lang="en-CA" sz="2700" dirty="0" smtClean="0">
                <a:solidFill>
                  <a:srgbClr val="002E5E"/>
                </a:solidFill>
                <a:latin typeface="Arial" pitchFamily="34" charset="0"/>
              </a:rPr>
              <a:t>We helped a online retailer optimize their pricing strategy</a:t>
            </a:r>
            <a:endParaRPr lang="en-CA" sz="2700" dirty="0">
              <a:solidFill>
                <a:srgbClr val="002E5E"/>
              </a:solidFill>
              <a:latin typeface="Arial" pitchFamily="34" charset="0"/>
            </a:endParaRPr>
          </a:p>
        </p:txBody>
      </p:sp>
      <p:sp>
        <p:nvSpPr>
          <p:cNvPr id="8" name="Rectangle 11"/>
          <p:cNvSpPr>
            <a:spLocks noChangeArrowheads="1"/>
          </p:cNvSpPr>
          <p:nvPr/>
        </p:nvSpPr>
        <p:spPr bwMode="auto">
          <a:xfrm>
            <a:off x="3195381" y="1772816"/>
            <a:ext cx="1818539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spcAft>
                <a:spcPct val="10000"/>
              </a:spcAft>
            </a:pPr>
            <a:r>
              <a:rPr lang="en-US" sz="1600" dirty="0" smtClean="0">
                <a:solidFill>
                  <a:srgbClr val="FF7C00"/>
                </a:solidFill>
                <a:latin typeface="Arial" pitchFamily="34" charset="0"/>
              </a:rPr>
              <a:t>Satov approach</a:t>
            </a:r>
            <a:endParaRPr lang="en-US" sz="1600" i="1" dirty="0">
              <a:solidFill>
                <a:srgbClr val="FF7C00"/>
              </a:solidFill>
              <a:latin typeface="Arial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1000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1000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6090437" y="1772816"/>
            <a:ext cx="2716576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600" dirty="0" smtClean="0">
                <a:solidFill>
                  <a:srgbClr val="FF7C00"/>
                </a:solidFill>
                <a:latin typeface="Arial" pitchFamily="34" charset="0"/>
              </a:rPr>
              <a:t>We helped the client</a:t>
            </a:r>
            <a:endParaRPr lang="en-US" sz="1600" i="1" dirty="0">
              <a:solidFill>
                <a:srgbClr val="FF7C00"/>
              </a:solidFill>
              <a:latin typeface="Arial" pitchFamily="34" charset="0"/>
            </a:endParaRPr>
          </a:p>
        </p:txBody>
      </p:sp>
      <p:sp>
        <p:nvSpPr>
          <p:cNvPr id="10" name="Rectangle 11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309003" y="1772816"/>
            <a:ext cx="2322984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indent="-342900">
              <a:spcBef>
                <a:spcPct val="20000"/>
              </a:spcBef>
              <a:spcAft>
                <a:spcPct val="10000"/>
              </a:spcAft>
            </a:pPr>
            <a:r>
              <a:rPr lang="en-US" sz="1600" dirty="0" smtClean="0">
                <a:solidFill>
                  <a:srgbClr val="FF7C00"/>
                </a:solidFill>
                <a:latin typeface="Arial" pitchFamily="34" charset="0"/>
              </a:rPr>
              <a:t>Pricing strategy</a:t>
            </a:r>
            <a:endParaRPr lang="en-US" sz="1600" i="1" dirty="0">
              <a:solidFill>
                <a:srgbClr val="FF7C00"/>
              </a:solidFill>
              <a:latin typeface="Arial" pitchFamily="34" charset="0"/>
            </a:endParaRPr>
          </a:p>
        </p:txBody>
      </p:sp>
      <p:sp>
        <p:nvSpPr>
          <p:cNvPr id="12" name="Content Placeholder 2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304801" y="2479128"/>
            <a:ext cx="2327186" cy="3686175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02E5E"/>
                </a:solidFill>
                <a:latin typeface="+mn-lt"/>
                <a:ea typeface="ヒラギノ角ゴ Pro W3" charset="-128"/>
                <a:cs typeface="ヒラギノ角ゴ Pro W3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Times"/>
                <a:ea typeface="ヒラギノ角ゴ Pro W3" charset="-128"/>
                <a:cs typeface="ヒラギノ角ゴ Pro W3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"/>
                <a:ea typeface="ヒラギノ角ゴ Pro W3" charset="-128"/>
                <a:cs typeface="ヒラギノ角ゴ Pro W3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"/>
                <a:ea typeface="ヒラギノ角ゴ Pro W3" charset="-128"/>
                <a:cs typeface="ヒラギノ角ゴ Pro W3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/>
                <a:ea typeface="ヒラギノ角ゴ Pro W3" charset="-128"/>
                <a:cs typeface="ヒラギノ角ゴ Pro W3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/>
              </a:defRPr>
            </a:lvl9pPr>
          </a:lstStyle>
          <a:p>
            <a:pPr marL="182563" lvl="1" indent="-182563" eaLnBrk="1" hangingPunct="1">
              <a:spcBef>
                <a:spcPts val="1200"/>
              </a:spcBef>
              <a:spcAft>
                <a:spcPts val="0"/>
              </a:spcAft>
              <a:buClr>
                <a:srgbClr val="565756"/>
              </a:buClr>
              <a:buFontTx/>
              <a:buChar char="•"/>
              <a:defRPr/>
            </a:pPr>
            <a:r>
              <a:rPr lang="en-CA" sz="1400" kern="0" dirty="0" smtClean="0">
                <a:solidFill>
                  <a:srgbClr val="2A3350"/>
                </a:solidFill>
                <a:latin typeface="Arial"/>
              </a:rPr>
              <a:t>How competitive is current pricing?  Does that vary by category?</a:t>
            </a:r>
          </a:p>
          <a:p>
            <a:pPr marL="182563" lvl="1" indent="-182563" eaLnBrk="1" hangingPunct="1">
              <a:spcBef>
                <a:spcPts val="1200"/>
              </a:spcBef>
              <a:spcAft>
                <a:spcPts val="0"/>
              </a:spcAft>
              <a:buClr>
                <a:srgbClr val="565756"/>
              </a:buClr>
              <a:buFontTx/>
              <a:buChar char="•"/>
              <a:defRPr/>
            </a:pPr>
            <a:r>
              <a:rPr lang="en-CA" sz="1400" kern="0" dirty="0" smtClean="0">
                <a:solidFill>
                  <a:srgbClr val="2A3350"/>
                </a:solidFill>
                <a:latin typeface="Arial"/>
              </a:rPr>
              <a:t>How can we improve pricing perception without hurting margins?</a:t>
            </a:r>
          </a:p>
          <a:p>
            <a:pPr marL="182563" lvl="1" indent="-182563" eaLnBrk="1" hangingPunct="1">
              <a:spcBef>
                <a:spcPts val="1200"/>
              </a:spcBef>
              <a:spcAft>
                <a:spcPts val="0"/>
              </a:spcAft>
              <a:buClr>
                <a:srgbClr val="565756"/>
              </a:buClr>
              <a:buFontTx/>
              <a:buChar char="•"/>
              <a:defRPr/>
            </a:pPr>
            <a:r>
              <a:rPr lang="en-CA" sz="1400" kern="0" dirty="0" smtClean="0">
                <a:solidFill>
                  <a:srgbClr val="2A3350"/>
                </a:solidFill>
                <a:latin typeface="Arial"/>
              </a:rPr>
              <a:t>How should we implement pricing changes?</a:t>
            </a:r>
          </a:p>
          <a:p>
            <a:pPr marL="182563" lvl="1" indent="-182563" eaLnBrk="1" hangingPunct="1">
              <a:spcBef>
                <a:spcPts val="1200"/>
              </a:spcBef>
              <a:spcAft>
                <a:spcPts val="0"/>
              </a:spcAft>
              <a:buClr>
                <a:srgbClr val="565756"/>
              </a:buClr>
              <a:buFontTx/>
              <a:buChar char="•"/>
              <a:defRPr/>
            </a:pPr>
            <a:endParaRPr lang="en-US" sz="1400" kern="0" dirty="0">
              <a:solidFill>
                <a:srgbClr val="2A3350"/>
              </a:solidFill>
              <a:latin typeface="Arial"/>
            </a:endParaRPr>
          </a:p>
          <a:p>
            <a:pPr marL="182563" marR="0" lvl="1" indent="-182563" eaLnBrk="1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565756"/>
              </a:buClr>
              <a:buSzTx/>
              <a:buFontTx/>
              <a:buChar char="•"/>
              <a:tabLst/>
              <a:defRPr/>
            </a:pPr>
            <a:endParaRPr lang="en-US" sz="1400" kern="0" dirty="0">
              <a:solidFill>
                <a:srgbClr val="2A3350"/>
              </a:solidFill>
              <a:latin typeface="Arial"/>
            </a:endParaRPr>
          </a:p>
          <a:p>
            <a:pPr marL="228600" marR="0" lvl="1" indent="-182563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565756"/>
              </a:buClr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ヒラギノ角ゴ Pro W3" charset="-128"/>
            </a:endParaRPr>
          </a:p>
        </p:txBody>
      </p:sp>
      <p:sp>
        <p:nvSpPr>
          <p:cNvPr id="13" name="Content Placeholder 2"/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3195381" y="2479129"/>
            <a:ext cx="2325393" cy="3686175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02E5E"/>
                </a:solidFill>
                <a:latin typeface="+mn-lt"/>
                <a:ea typeface="ヒラギノ角ゴ Pro W3" charset="-128"/>
                <a:cs typeface="ヒラギノ角ゴ Pro W3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Times"/>
                <a:ea typeface="ヒラギノ角ゴ Pro W3" charset="-128"/>
                <a:cs typeface="ヒラギノ角ゴ Pro W3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"/>
                <a:ea typeface="ヒラギノ角ゴ Pro W3" charset="-128"/>
                <a:cs typeface="ヒラギノ角ゴ Pro W3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"/>
                <a:ea typeface="ヒラギノ角ゴ Pro W3" charset="-128"/>
                <a:cs typeface="ヒラギノ角ゴ Pro W3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/>
                <a:ea typeface="ヒラギノ角ゴ Pro W3" charset="-128"/>
                <a:cs typeface="ヒラギノ角ゴ Pro W3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/>
              </a:defRPr>
            </a:lvl9pPr>
          </a:lstStyle>
          <a:p>
            <a:pPr marL="182563" marR="0" lvl="1" indent="-182563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565756"/>
              </a:buClr>
              <a:buSzTx/>
              <a:buFontTx/>
              <a:buChar char="•"/>
              <a:tabLst/>
              <a:defRPr/>
            </a:pPr>
            <a:r>
              <a:rPr lang="en-US" sz="1400" kern="0" dirty="0" smtClean="0">
                <a:solidFill>
                  <a:srgbClr val="2A3350"/>
                </a:solidFill>
                <a:latin typeface="Arial"/>
              </a:rPr>
              <a:t>Analyzed transaction data to identify behavioral trends</a:t>
            </a:r>
          </a:p>
          <a:p>
            <a:pPr marL="182563" marR="0" lvl="1" indent="-182563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565756"/>
              </a:buClr>
              <a:buSzTx/>
              <a:buFontTx/>
              <a:buChar char="•"/>
              <a:tabLst/>
              <a:defRPr/>
            </a:pPr>
            <a:r>
              <a:rPr lang="en-US" sz="1400" kern="0" dirty="0" smtClean="0">
                <a:solidFill>
                  <a:srgbClr val="2A3350"/>
                </a:solidFill>
                <a:latin typeface="Arial"/>
              </a:rPr>
              <a:t>Conducted in-depth consumer research </a:t>
            </a:r>
          </a:p>
          <a:p>
            <a:pPr marL="182563" marR="0" lvl="1" indent="-182563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565756"/>
              </a:buClr>
              <a:buSzTx/>
              <a:buFontTx/>
              <a:buChar char="•"/>
              <a:tabLst/>
              <a:defRPr/>
            </a:pPr>
            <a:r>
              <a:rPr lang="en-US" sz="1400" kern="0" dirty="0" smtClean="0">
                <a:solidFill>
                  <a:srgbClr val="2A3350"/>
                </a:solidFill>
                <a:latin typeface="Arial"/>
              </a:rPr>
              <a:t>Modeled impact of pricing changes</a:t>
            </a:r>
          </a:p>
          <a:p>
            <a:pPr marL="182563" lvl="1" indent="-182563" eaLnBrk="1" hangingPunct="1">
              <a:spcBef>
                <a:spcPts val="1200"/>
              </a:spcBef>
              <a:spcAft>
                <a:spcPts val="0"/>
              </a:spcAft>
              <a:buClr>
                <a:srgbClr val="565756"/>
              </a:buClr>
              <a:buFontTx/>
              <a:buChar char="•"/>
              <a:defRPr/>
            </a:pPr>
            <a:r>
              <a:rPr lang="en-US" sz="1400" kern="0" dirty="0" smtClean="0">
                <a:solidFill>
                  <a:srgbClr val="2A3350"/>
                </a:solidFill>
                <a:latin typeface="Arial"/>
              </a:rPr>
              <a:t>Facilitated pricing philosophy workshops</a:t>
            </a:r>
          </a:p>
        </p:txBody>
      </p:sp>
      <p:sp>
        <p:nvSpPr>
          <p:cNvPr id="14" name="Content Placeholder 2"/>
          <p:cNvSpPr txBox="1">
            <a:spLocks/>
          </p:cNvSpPr>
          <p:nvPr>
            <p:custDataLst>
              <p:tags r:id="rId5"/>
            </p:custDataLst>
          </p:nvPr>
        </p:nvSpPr>
        <p:spPr>
          <a:xfrm>
            <a:off x="6084168" y="2479129"/>
            <a:ext cx="2429128" cy="3686175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02E5E"/>
                </a:solidFill>
                <a:latin typeface="+mn-lt"/>
                <a:ea typeface="ヒラギノ角ゴ Pro W3" charset="-128"/>
                <a:cs typeface="ヒラギノ角ゴ Pro W3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Times"/>
                <a:ea typeface="ヒラギノ角ゴ Pro W3" charset="-128"/>
                <a:cs typeface="ヒラギノ角ゴ Pro W3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"/>
                <a:ea typeface="ヒラギノ角ゴ Pro W3" charset="-128"/>
                <a:cs typeface="ヒラギノ角ゴ Pro W3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"/>
                <a:ea typeface="ヒラギノ角ゴ Pro W3" charset="-128"/>
                <a:cs typeface="ヒラギノ角ゴ Pro W3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/>
                <a:ea typeface="ヒラギノ角ゴ Pro W3" charset="-128"/>
                <a:cs typeface="ヒラギノ角ゴ Pro W3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/>
              </a:defRPr>
            </a:lvl9pPr>
          </a:lstStyle>
          <a:p>
            <a:pPr marL="182563" lvl="1" indent="-182563" eaLnBrk="1" hangingPunct="1">
              <a:spcBef>
                <a:spcPts val="1200"/>
              </a:spcBef>
              <a:spcAft>
                <a:spcPts val="0"/>
              </a:spcAft>
              <a:buClr>
                <a:srgbClr val="565756"/>
              </a:buClr>
              <a:buFontTx/>
              <a:buChar char="•"/>
              <a:defRPr/>
            </a:pPr>
            <a:r>
              <a:rPr lang="en-US" sz="1400" kern="0" dirty="0" smtClean="0">
                <a:solidFill>
                  <a:srgbClr val="2A3350"/>
                </a:solidFill>
                <a:latin typeface="Arial"/>
              </a:rPr>
              <a:t>Transition to a new pricing model</a:t>
            </a:r>
          </a:p>
          <a:p>
            <a:pPr marL="182563" lvl="1" indent="-182563" eaLnBrk="1" hangingPunct="1">
              <a:spcBef>
                <a:spcPts val="1200"/>
              </a:spcBef>
              <a:spcAft>
                <a:spcPts val="0"/>
              </a:spcAft>
              <a:buClr>
                <a:srgbClr val="565756"/>
              </a:buClr>
              <a:buFontTx/>
              <a:buChar char="•"/>
              <a:defRPr/>
            </a:pPr>
            <a:r>
              <a:rPr lang="en-US" sz="1400" kern="0" dirty="0" smtClean="0">
                <a:solidFill>
                  <a:srgbClr val="2A3350"/>
                </a:solidFill>
                <a:latin typeface="Arial"/>
              </a:rPr>
              <a:t>Develop a category management framework</a:t>
            </a:r>
          </a:p>
          <a:p>
            <a:pPr marL="182563" lvl="1" indent="-182563" eaLnBrk="1" hangingPunct="1">
              <a:spcBef>
                <a:spcPts val="1200"/>
              </a:spcBef>
              <a:spcAft>
                <a:spcPts val="0"/>
              </a:spcAft>
              <a:buClr>
                <a:srgbClr val="565756"/>
              </a:buClr>
              <a:buFontTx/>
              <a:buChar char="•"/>
              <a:defRPr/>
            </a:pPr>
            <a:r>
              <a:rPr lang="en-CA" sz="1400" kern="0" dirty="0" smtClean="0">
                <a:solidFill>
                  <a:srgbClr val="2A3350"/>
                </a:solidFill>
                <a:latin typeface="Arial"/>
              </a:rPr>
              <a:t>Roll-out new approach to customers</a:t>
            </a:r>
            <a:endParaRPr lang="en-US" sz="1400" kern="0" dirty="0" smtClean="0">
              <a:solidFill>
                <a:srgbClr val="002E5E"/>
              </a:solidFill>
              <a:latin typeface="Arial"/>
            </a:endParaRPr>
          </a:p>
          <a:p>
            <a:pPr marL="360363" lvl="2" indent="-182563" eaLnBrk="1" hangingPunct="1">
              <a:spcBef>
                <a:spcPts val="300"/>
              </a:spcBef>
              <a:spcAft>
                <a:spcPts val="0"/>
              </a:spcAft>
              <a:buClr>
                <a:srgbClr val="565756"/>
              </a:buClr>
              <a:defRPr/>
            </a:pPr>
            <a:endParaRPr lang="en-US" sz="2000" kern="0" dirty="0">
              <a:solidFill>
                <a:srgbClr val="808080"/>
              </a:solidFill>
              <a:latin typeface="Arial"/>
            </a:endParaRPr>
          </a:p>
          <a:p>
            <a:pPr marL="541338" marR="0" lvl="2" indent="-182563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565756"/>
              </a:buClr>
              <a:buSzTx/>
              <a:buFontTx/>
              <a:buChar char="•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ヒラギノ角ゴ Pro W3" charset="-128"/>
            </a:endParaRPr>
          </a:p>
          <a:p>
            <a:pPr marL="228600" marR="0" lvl="1" indent="-182563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565756"/>
              </a:buClr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ヒラギノ角ゴ Pro W3" charset="-128"/>
            </a:endParaRPr>
          </a:p>
        </p:txBody>
      </p:sp>
      <p:sp>
        <p:nvSpPr>
          <p:cNvPr id="15" name="Isosceles Triangle 14"/>
          <p:cNvSpPr/>
          <p:nvPr/>
        </p:nvSpPr>
        <p:spPr>
          <a:xfrm rot="5400000">
            <a:off x="2664727" y="1824910"/>
            <a:ext cx="440675" cy="276812"/>
          </a:xfrm>
          <a:prstGeom prst="triangle">
            <a:avLst/>
          </a:prstGeom>
          <a:solidFill>
            <a:srgbClr val="FF7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Isosceles Triangle 15"/>
          <p:cNvSpPr/>
          <p:nvPr/>
        </p:nvSpPr>
        <p:spPr>
          <a:xfrm rot="5400000">
            <a:off x="5440355" y="1854748"/>
            <a:ext cx="440675" cy="276812"/>
          </a:xfrm>
          <a:prstGeom prst="triangle">
            <a:avLst/>
          </a:prstGeom>
          <a:solidFill>
            <a:srgbClr val="FF7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Rectangle 1"/>
          <p:cNvSpPr/>
          <p:nvPr/>
        </p:nvSpPr>
        <p:spPr>
          <a:xfrm>
            <a:off x="1187624" y="5805264"/>
            <a:ext cx="6768752" cy="7200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Does this sound interesting? Email us to get more details.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94240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Object 21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259082845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2090" name="think-cell Slide" r:id="rId5" imgW="360" imgH="360" progId="TCLayout.ActiveDocument.1">
                  <p:embed/>
                </p:oleObj>
              </mc:Choice>
              <mc:Fallback>
                <p:oleObj name="think-cell Slide" r:id="rId5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Rectangle 20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 defTabSz="914400">
              <a:spcBef>
                <a:spcPct val="0"/>
              </a:spcBef>
              <a:spcAft>
                <a:spcPct val="0"/>
              </a:spcAft>
            </a:pPr>
            <a:endParaRPr lang="en-CA" sz="1400">
              <a:solidFill>
                <a:srgbClr val="FFFFFF"/>
              </a:solidFill>
              <a:sym typeface="+mn-lt"/>
            </a:endParaRPr>
          </a:p>
        </p:txBody>
      </p:sp>
      <p:sp>
        <p:nvSpPr>
          <p:cNvPr id="91" name="Isosceles Triangle 90"/>
          <p:cNvSpPr/>
          <p:nvPr/>
        </p:nvSpPr>
        <p:spPr bwMode="auto">
          <a:xfrm>
            <a:off x="290544" y="2078850"/>
            <a:ext cx="6390710" cy="3707874"/>
          </a:xfrm>
          <a:prstGeom prst="triangle">
            <a:avLst/>
          </a:prstGeom>
          <a:solidFill>
            <a:srgbClr val="F2F2F2"/>
          </a:solidFill>
        </p:spPr>
        <p:txBody>
          <a:bodyPr wrap="square" lIns="91440" tIns="91440" rIns="91440" bIns="91440" rtlCol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800" kern="0" dirty="0">
              <a:solidFill>
                <a:srgbClr val="FFFFFF"/>
              </a:solidFill>
              <a:ea typeface="ヒラギノ角ゴ Pro W3" charset="-128"/>
            </a:endParaRPr>
          </a:p>
        </p:txBody>
      </p:sp>
      <p:sp>
        <p:nvSpPr>
          <p:cNvPr id="87" name="Isosceles Triangle 86"/>
          <p:cNvSpPr/>
          <p:nvPr/>
        </p:nvSpPr>
        <p:spPr bwMode="auto">
          <a:xfrm>
            <a:off x="1101248" y="2088007"/>
            <a:ext cx="4815535" cy="2808867"/>
          </a:xfrm>
          <a:prstGeom prst="triangle">
            <a:avLst/>
          </a:prstGeom>
          <a:solidFill>
            <a:srgbClr val="A7B8C6"/>
          </a:solidFill>
        </p:spPr>
        <p:txBody>
          <a:bodyPr wrap="square" lIns="91440" tIns="91440" rIns="91440" bIns="91440" rtlCol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800" kern="0" dirty="0">
              <a:solidFill>
                <a:srgbClr val="FFFFFF"/>
              </a:solidFill>
              <a:ea typeface="ヒラギノ角ゴ Pro W3" charset="-128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05998" y="687600"/>
            <a:ext cx="7263202" cy="50783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defTabSz="914400">
              <a:lnSpc>
                <a:spcPct val="90000"/>
              </a:lnSpc>
              <a:buClr>
                <a:srgbClr val="565756"/>
              </a:buClr>
            </a:pPr>
            <a:r>
              <a:rPr lang="en-CA" sz="2700" dirty="0" smtClean="0">
                <a:solidFill>
                  <a:srgbClr val="002E5E"/>
                </a:solidFill>
                <a:ea typeface="ヒラギノ角ゴ Pro W3" charset="-128"/>
              </a:rPr>
              <a:t>We looked at pricing holistically</a:t>
            </a:r>
            <a:endParaRPr lang="en-CA" sz="2700" dirty="0">
              <a:solidFill>
                <a:srgbClr val="002E5E"/>
              </a:solidFill>
              <a:ea typeface="ヒラギノ角ゴ Pro W3" charset="-128"/>
            </a:endParaRPr>
          </a:p>
        </p:txBody>
      </p:sp>
      <p:sp>
        <p:nvSpPr>
          <p:cNvPr id="16" name="Isosceles Triangle 15"/>
          <p:cNvSpPr/>
          <p:nvPr/>
        </p:nvSpPr>
        <p:spPr bwMode="auto">
          <a:xfrm>
            <a:off x="2180752" y="2078850"/>
            <a:ext cx="2655296" cy="1572199"/>
          </a:xfrm>
          <a:prstGeom prst="triangle">
            <a:avLst/>
          </a:prstGeom>
          <a:solidFill>
            <a:srgbClr val="002060"/>
          </a:solidFill>
        </p:spPr>
        <p:txBody>
          <a:bodyPr wrap="square" lIns="91440" tIns="91440" rIns="91440" bIns="91440" rtlCol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800" kern="0" dirty="0">
              <a:solidFill>
                <a:srgbClr val="FFFFFF"/>
              </a:solidFill>
              <a:ea typeface="ヒラギノ角ゴ Pro W3" charset="-12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71271" y="2398851"/>
            <a:ext cx="1106635" cy="58477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565756"/>
              </a:buClr>
              <a:buSzTx/>
              <a:buNone/>
              <a:tabLst/>
            </a:pPr>
            <a:r>
              <a:rPr kumimoji="0" lang="en-CA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Pricing strategy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2611231" y="2912385"/>
            <a:ext cx="1774767" cy="738664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565756"/>
              </a:buClr>
              <a:buSzTx/>
              <a:buNone/>
              <a:tabLst/>
            </a:pPr>
            <a:r>
              <a:rPr lang="en-CA" sz="1400" noProof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What is your competitive pricing position?</a:t>
            </a:r>
            <a:endParaRPr kumimoji="0" lang="en-CA" sz="140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2613953" y="3626483"/>
            <a:ext cx="1959744" cy="338554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565756"/>
              </a:buClr>
              <a:buSzTx/>
              <a:buNone/>
              <a:tabLst/>
            </a:pPr>
            <a:r>
              <a:rPr kumimoji="0" lang="en-CA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A335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Category strategy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1652751" y="3865823"/>
            <a:ext cx="3711300" cy="1031051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565756"/>
              </a:buClr>
              <a:buSzTx/>
              <a:buNone/>
              <a:tabLst/>
            </a:pPr>
            <a:r>
              <a:rPr lang="en-CA" sz="1400" dirty="0" smtClean="0">
                <a:solidFill>
                  <a:srgbClr val="2A3350"/>
                </a:solidFill>
                <a:latin typeface="Arial" pitchFamily="34" charset="0"/>
                <a:cs typeface="Arial" pitchFamily="34" charset="0"/>
              </a:rPr>
              <a:t>What products drive traffic? Which drive profit?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565756"/>
              </a:buClr>
              <a:buSzTx/>
              <a:buNone/>
              <a:tabLst/>
            </a:pPr>
            <a:r>
              <a:rPr kumimoji="0" lang="en-CA" sz="1400" i="0" u="none" strike="noStrike" kern="1200" cap="none" spc="0" normalizeH="0" baseline="0" noProof="0" dirty="0" smtClean="0">
                <a:ln>
                  <a:noFill/>
                </a:ln>
                <a:solidFill>
                  <a:srgbClr val="2A335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How should pricing vary across categories</a:t>
            </a:r>
            <a:r>
              <a:rPr kumimoji="0" lang="en-CA" sz="1400" i="0" u="none" strike="noStrike" kern="1200" cap="none" spc="0" normalizeH="0" noProof="0" dirty="0" smtClean="0">
                <a:ln>
                  <a:noFill/>
                </a:ln>
                <a:solidFill>
                  <a:srgbClr val="2A335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to optimize demand and profitability?</a:t>
            </a:r>
            <a:endParaRPr kumimoji="0" lang="en-CA" sz="1400" i="0" u="none" strike="noStrike" kern="1200" cap="none" spc="0" normalizeH="0" baseline="0" noProof="0" dirty="0" smtClean="0">
              <a:ln>
                <a:noFill/>
              </a:ln>
              <a:solidFill>
                <a:srgbClr val="2A335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2423695" y="4935651"/>
            <a:ext cx="2340260" cy="338554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565756"/>
              </a:buClr>
              <a:buSzTx/>
              <a:buNone/>
              <a:tabLst/>
            </a:pPr>
            <a:r>
              <a:rPr kumimoji="0" lang="en-CA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A335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Product approach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20613" y="5246663"/>
            <a:ext cx="5130570" cy="307777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565756"/>
              </a:buClr>
              <a:buSzTx/>
              <a:buNone/>
              <a:tabLst/>
            </a:pPr>
            <a:r>
              <a:rPr kumimoji="0" lang="en-CA" sz="1400" i="0" u="none" strike="noStrike" kern="1200" cap="none" spc="0" normalizeH="0" baseline="0" noProof="0" dirty="0" smtClean="0">
                <a:ln>
                  <a:noFill/>
                </a:ln>
                <a:solidFill>
                  <a:srgbClr val="2A335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What tools/algorithms do you use to execute pricing tactics?</a:t>
            </a:r>
          </a:p>
        </p:txBody>
      </p:sp>
      <p:sp>
        <p:nvSpPr>
          <p:cNvPr id="6" name="Isosceles Triangle 5"/>
          <p:cNvSpPr/>
          <p:nvPr/>
        </p:nvSpPr>
        <p:spPr>
          <a:xfrm rot="5400000">
            <a:off x="6634343" y="3932665"/>
            <a:ext cx="327175" cy="231007"/>
          </a:xfrm>
          <a:prstGeom prst="triangl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Rectangle 6"/>
          <p:cNvSpPr/>
          <p:nvPr/>
        </p:nvSpPr>
        <p:spPr>
          <a:xfrm>
            <a:off x="7208650" y="2266509"/>
            <a:ext cx="1728833" cy="1011911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400" dirty="0" smtClean="0"/>
              <a:t>Pricing approach caused inconsistent positioning</a:t>
            </a:r>
            <a:endParaRPr lang="en-CA" sz="1400" dirty="0"/>
          </a:p>
        </p:txBody>
      </p:sp>
      <p:sp>
        <p:nvSpPr>
          <p:cNvPr id="93" name="Rectangle 92"/>
          <p:cNvSpPr/>
          <p:nvPr/>
        </p:nvSpPr>
        <p:spPr>
          <a:xfrm>
            <a:off x="7208651" y="3542214"/>
            <a:ext cx="1728833" cy="1011911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400" dirty="0" smtClean="0"/>
              <a:t>No category framework to drive strategic pricing</a:t>
            </a:r>
            <a:endParaRPr lang="en-CA" sz="1400" dirty="0"/>
          </a:p>
        </p:txBody>
      </p:sp>
      <p:sp>
        <p:nvSpPr>
          <p:cNvPr id="94" name="Rectangle 93"/>
          <p:cNvSpPr/>
          <p:nvPr/>
        </p:nvSpPr>
        <p:spPr>
          <a:xfrm>
            <a:off x="7208652" y="4812005"/>
            <a:ext cx="1728833" cy="1011911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400" dirty="0" smtClean="0"/>
              <a:t>No process for continuous optimization</a:t>
            </a:r>
            <a:endParaRPr lang="en-CA" sz="1400" dirty="0"/>
          </a:p>
        </p:txBody>
      </p:sp>
      <p:sp>
        <p:nvSpPr>
          <p:cNvPr id="95" name="Isosceles Triangle 94"/>
          <p:cNvSpPr/>
          <p:nvPr/>
        </p:nvSpPr>
        <p:spPr>
          <a:xfrm rot="5400000">
            <a:off x="6648842" y="5175134"/>
            <a:ext cx="327175" cy="231007"/>
          </a:xfrm>
          <a:prstGeom prst="triangl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6" name="Isosceles Triangle 95"/>
          <p:cNvSpPr/>
          <p:nvPr/>
        </p:nvSpPr>
        <p:spPr>
          <a:xfrm rot="5400000">
            <a:off x="6634250" y="2679627"/>
            <a:ext cx="327175" cy="231007"/>
          </a:xfrm>
          <a:prstGeom prst="triangl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TextBox 7"/>
          <p:cNvSpPr txBox="1"/>
          <p:nvPr/>
        </p:nvSpPr>
        <p:spPr>
          <a:xfrm>
            <a:off x="566555" y="1673805"/>
            <a:ext cx="2520280" cy="584775"/>
          </a:xfrm>
          <a:prstGeom prst="rect">
            <a:avLst/>
          </a:prstGeom>
        </p:spPr>
        <p:txBody>
          <a:bodyPr wrap="square" rtlCol="0" anchor="ctr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565756"/>
              </a:buClr>
              <a:buSzTx/>
              <a:buNone/>
              <a:tabLst/>
            </a:pPr>
            <a:r>
              <a:rPr kumimoji="0" lang="en-CA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Pricing strategy framework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7092280" y="1633639"/>
            <a:ext cx="2520280" cy="338554"/>
          </a:xfrm>
          <a:prstGeom prst="rect">
            <a:avLst/>
          </a:prstGeom>
        </p:spPr>
        <p:txBody>
          <a:bodyPr wrap="square" rtlCol="0" anchor="ctr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565756"/>
              </a:buClr>
              <a:buSzTx/>
              <a:buNone/>
              <a:tabLst/>
            </a:pPr>
            <a:r>
              <a:rPr kumimoji="0" lang="en-CA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Client issues</a:t>
            </a:r>
          </a:p>
        </p:txBody>
      </p:sp>
    </p:spTree>
    <p:extLst>
      <p:ext uri="{BB962C8B-B14F-4D97-AF65-F5344CB8AC3E}">
        <p14:creationId xmlns:p14="http://schemas.microsoft.com/office/powerpoint/2010/main" val="2921959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Object 19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625565819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7142" name="think-cell Slide" r:id="rId6" imgW="360" imgH="360" progId="TCLayout.ActiveDocument.1">
                  <p:embed/>
                </p:oleObj>
              </mc:Choice>
              <mc:Fallback>
                <p:oleObj name="think-cell Slide" r:id="rId6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18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CA" sz="1000">
              <a:solidFill>
                <a:srgbClr val="FFFFFF"/>
              </a:solidFill>
              <a:latin typeface="Arial" panose="020B0604020202020204" pitchFamily="34" charset="0"/>
              <a:ea typeface="ヒラギノ角ゴ Pro W3"/>
              <a:sym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05997" y="687600"/>
            <a:ext cx="7695003" cy="50783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defTabSz="914400">
              <a:lnSpc>
                <a:spcPct val="90000"/>
              </a:lnSpc>
              <a:buClr>
                <a:srgbClr val="565756"/>
              </a:buClr>
            </a:pPr>
            <a:r>
              <a:rPr lang="en-US" sz="2700" dirty="0" smtClean="0">
                <a:solidFill>
                  <a:srgbClr val="002E5E"/>
                </a:solidFill>
                <a:ea typeface="ヒラギノ角ゴ Pro W3" charset="-128"/>
              </a:rPr>
              <a:t>We developed a strategic pricing framework</a:t>
            </a:r>
            <a:endParaRPr lang="en-CA" sz="2700" dirty="0">
              <a:solidFill>
                <a:srgbClr val="002E5E"/>
              </a:solidFill>
              <a:ea typeface="ヒラギノ角ゴ Pro W3" charset="-128"/>
            </a:endParaRPr>
          </a:p>
        </p:txBody>
      </p:sp>
      <p:graphicFrame>
        <p:nvGraphicFramePr>
          <p:cNvPr id="17" name="Group 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9569072"/>
              </p:ext>
            </p:extLst>
          </p:nvPr>
        </p:nvGraphicFramePr>
        <p:xfrm>
          <a:off x="1772026" y="2303875"/>
          <a:ext cx="6345705" cy="3379722"/>
        </p:xfrm>
        <a:graphic>
          <a:graphicData uri="http://schemas.openxmlformats.org/drawingml/2006/table">
            <a:tbl>
              <a:tblPr/>
              <a:tblGrid>
                <a:gridCol w="3175969"/>
                <a:gridCol w="3169736"/>
              </a:tblGrid>
              <a:tr h="1682315"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SzPct val="85000"/>
                        <a:buFont typeface="Times" panose="02020603050405020304" pitchFamily="18" charset="0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228600" algn="l" defTabSz="914400" rtl="0" eaLnBrk="1" latinLnBrk="0" hangingPunct="1">
                        <a:spcBef>
                          <a:spcPct val="20000"/>
                        </a:spcBef>
                        <a:buSzPct val="85000"/>
                        <a:buFont typeface="Times" panose="02020603050405020304" pitchFamily="18" charset="0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458788" algn="l" defTabSz="914400" rtl="0" eaLnBrk="1" latinLnBrk="0" hangingPunct="1">
                        <a:spcBef>
                          <a:spcPct val="20000"/>
                        </a:spcBef>
                        <a:buSzPct val="85000"/>
                        <a:buFont typeface="Times" panose="02020603050405020304" pitchFamily="18" charset="0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687388" algn="l" defTabSz="914400" rtl="0" eaLnBrk="1" latinLnBrk="0" hangingPunct="1">
                        <a:spcBef>
                          <a:spcPct val="20000"/>
                        </a:spcBef>
                        <a:buSzPct val="85000"/>
                        <a:buFont typeface="Times" panose="02020603050405020304" pitchFamily="18" charset="0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915988" algn="l" defTabSz="914400" rtl="0" eaLnBrk="1" latinLnBrk="0" hangingPunct="1">
                        <a:spcBef>
                          <a:spcPct val="20000"/>
                        </a:spcBef>
                        <a:buSzPct val="85000"/>
                        <a:buFont typeface="Times" panose="02020603050405020304" pitchFamily="18" charset="0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1373188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85000"/>
                        <a:buFont typeface="Times" panose="02020603050405020304" pitchFamily="18" charset="0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1830388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85000"/>
                        <a:buFont typeface="Times" panose="02020603050405020304" pitchFamily="18" charset="0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2287588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85000"/>
                        <a:buFont typeface="Times" panose="02020603050405020304" pitchFamily="18" charset="0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2744788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85000"/>
                        <a:buFont typeface="Times" panose="02020603050405020304" pitchFamily="18" charset="0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 typeface="Times" panose="02020603050405020304" pitchFamily="18" charset="0"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A335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Value Image Builders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 typeface="Times" panose="02020603050405020304" pitchFamily="18" charset="0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A335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(Highlight)</a:t>
                      </a:r>
                    </a:p>
                    <a:p>
                      <a:pPr marL="109538" marR="0" lvl="0" indent="-1095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 typeface="Times" panose="02020603050405020304" pitchFamily="18" charset="0"/>
                        <a:buChar char="•"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A335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Lower volume, but critical to creating image of value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B8C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SzPct val="85000"/>
                        <a:buFont typeface="Times" panose="02020603050405020304" pitchFamily="18" charset="0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228600" algn="l" defTabSz="914400" rtl="0" eaLnBrk="1" latinLnBrk="0" hangingPunct="1">
                        <a:spcBef>
                          <a:spcPct val="20000"/>
                        </a:spcBef>
                        <a:buSzPct val="85000"/>
                        <a:buFont typeface="Times" panose="02020603050405020304" pitchFamily="18" charset="0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458788" algn="l" defTabSz="914400" rtl="0" eaLnBrk="1" latinLnBrk="0" hangingPunct="1">
                        <a:spcBef>
                          <a:spcPct val="20000"/>
                        </a:spcBef>
                        <a:buSzPct val="85000"/>
                        <a:buFont typeface="Times" panose="02020603050405020304" pitchFamily="18" charset="0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687388" algn="l" defTabSz="914400" rtl="0" eaLnBrk="1" latinLnBrk="0" hangingPunct="1">
                        <a:spcBef>
                          <a:spcPct val="20000"/>
                        </a:spcBef>
                        <a:buSzPct val="85000"/>
                        <a:buFont typeface="Times" panose="02020603050405020304" pitchFamily="18" charset="0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915988" algn="l" defTabSz="914400" rtl="0" eaLnBrk="1" latinLnBrk="0" hangingPunct="1">
                        <a:spcBef>
                          <a:spcPct val="20000"/>
                        </a:spcBef>
                        <a:buSzPct val="85000"/>
                        <a:buFont typeface="Times" panose="02020603050405020304" pitchFamily="18" charset="0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1373188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85000"/>
                        <a:buFont typeface="Times" panose="02020603050405020304" pitchFamily="18" charset="0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1830388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85000"/>
                        <a:buFont typeface="Times" panose="02020603050405020304" pitchFamily="18" charset="0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2287588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85000"/>
                        <a:buFont typeface="Times" panose="02020603050405020304" pitchFamily="18" charset="0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2744788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85000"/>
                        <a:buFont typeface="Times" panose="02020603050405020304" pitchFamily="18" charset="0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 typeface="Times" panose="02020603050405020304" pitchFamily="18" charset="0"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Traffic Generators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 typeface="Times" panose="02020603050405020304" pitchFamily="18" charset="0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(Compete)</a:t>
                      </a:r>
                    </a:p>
                    <a:p>
                      <a:pPr marL="109538" marR="0" lvl="0" indent="-1095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 typeface="Times" panose="02020603050405020304" pitchFamily="18" charset="0"/>
                        <a:buChar char="•"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High price sensitivity</a:t>
                      </a:r>
                    </a:p>
                    <a:p>
                      <a:pPr marL="109538" marR="0" lvl="0" indent="-1095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 typeface="Times" panose="02020603050405020304" pitchFamily="18" charset="0"/>
                        <a:buChar char="•"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High impact on value perceptions</a:t>
                      </a:r>
                    </a:p>
                    <a:p>
                      <a:pPr marL="109538" marR="0" lvl="0" indent="-1095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 typeface="Times" panose="02020603050405020304" pitchFamily="18" charset="0"/>
                        <a:buChar char="•"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Key category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1697407"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SzPct val="85000"/>
                        <a:buFont typeface="Times" panose="02020603050405020304" pitchFamily="18" charset="0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228600" algn="l" defTabSz="914400" rtl="0" eaLnBrk="1" latinLnBrk="0" hangingPunct="1">
                        <a:spcBef>
                          <a:spcPct val="20000"/>
                        </a:spcBef>
                        <a:buSzPct val="85000"/>
                        <a:buFont typeface="Times" panose="02020603050405020304" pitchFamily="18" charset="0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458788" algn="l" defTabSz="914400" rtl="0" eaLnBrk="1" latinLnBrk="0" hangingPunct="1">
                        <a:spcBef>
                          <a:spcPct val="20000"/>
                        </a:spcBef>
                        <a:buSzPct val="85000"/>
                        <a:buFont typeface="Times" panose="02020603050405020304" pitchFamily="18" charset="0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687388" algn="l" defTabSz="914400" rtl="0" eaLnBrk="1" latinLnBrk="0" hangingPunct="1">
                        <a:spcBef>
                          <a:spcPct val="20000"/>
                        </a:spcBef>
                        <a:buSzPct val="85000"/>
                        <a:buFont typeface="Times" panose="02020603050405020304" pitchFamily="18" charset="0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915988" algn="l" defTabSz="914400" rtl="0" eaLnBrk="1" latinLnBrk="0" hangingPunct="1">
                        <a:spcBef>
                          <a:spcPct val="20000"/>
                        </a:spcBef>
                        <a:buSzPct val="85000"/>
                        <a:buFont typeface="Times" panose="02020603050405020304" pitchFamily="18" charset="0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1373188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85000"/>
                        <a:buFont typeface="Times" panose="02020603050405020304" pitchFamily="18" charset="0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1830388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85000"/>
                        <a:buFont typeface="Times" panose="02020603050405020304" pitchFamily="18" charset="0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2287588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85000"/>
                        <a:buFont typeface="Times" panose="02020603050405020304" pitchFamily="18" charset="0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2744788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85000"/>
                        <a:buFont typeface="Times" panose="02020603050405020304" pitchFamily="18" charset="0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 typeface="Times" panose="02020603050405020304" pitchFamily="18" charset="0"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A335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Growth opportunities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 typeface="Times" panose="02020603050405020304" pitchFamily="18" charset="0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A335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(Promote)</a:t>
                      </a:r>
                    </a:p>
                    <a:p>
                      <a:pPr marL="109538" marR="0" lvl="0" indent="-1095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 typeface="Times" panose="02020603050405020304" pitchFamily="18" charset="0"/>
                        <a:buChar char="•"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A335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Low price sensitivity</a:t>
                      </a:r>
                    </a:p>
                    <a:p>
                      <a:pPr marL="109538" marR="0" lvl="0" indent="-1095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 typeface="Times" panose="02020603050405020304" pitchFamily="18" charset="0"/>
                        <a:buChar char="•"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A335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Low volume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4D0B4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SzPct val="85000"/>
                        <a:buFont typeface="Times" panose="02020603050405020304" pitchFamily="18" charset="0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228600" algn="l" defTabSz="914400" rtl="0" eaLnBrk="1" latinLnBrk="0" hangingPunct="1">
                        <a:spcBef>
                          <a:spcPct val="20000"/>
                        </a:spcBef>
                        <a:buSzPct val="85000"/>
                        <a:buFont typeface="Times" panose="02020603050405020304" pitchFamily="18" charset="0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458788" algn="l" defTabSz="914400" rtl="0" eaLnBrk="1" latinLnBrk="0" hangingPunct="1">
                        <a:spcBef>
                          <a:spcPct val="20000"/>
                        </a:spcBef>
                        <a:buSzPct val="85000"/>
                        <a:buFont typeface="Times" panose="02020603050405020304" pitchFamily="18" charset="0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687388" algn="l" defTabSz="914400" rtl="0" eaLnBrk="1" latinLnBrk="0" hangingPunct="1">
                        <a:spcBef>
                          <a:spcPct val="20000"/>
                        </a:spcBef>
                        <a:buSzPct val="85000"/>
                        <a:buFont typeface="Times" panose="02020603050405020304" pitchFamily="18" charset="0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915988" algn="l" defTabSz="914400" rtl="0" eaLnBrk="1" latinLnBrk="0" hangingPunct="1">
                        <a:spcBef>
                          <a:spcPct val="20000"/>
                        </a:spcBef>
                        <a:buSzPct val="85000"/>
                        <a:buFont typeface="Times" panose="02020603050405020304" pitchFamily="18" charset="0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1373188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85000"/>
                        <a:buFont typeface="Times" panose="02020603050405020304" pitchFamily="18" charset="0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1830388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85000"/>
                        <a:buFont typeface="Times" panose="02020603050405020304" pitchFamily="18" charset="0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2287588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85000"/>
                        <a:buFont typeface="Times" panose="02020603050405020304" pitchFamily="18" charset="0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2744788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85000"/>
                        <a:buFont typeface="Times" panose="02020603050405020304" pitchFamily="18" charset="0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 typeface="Times" panose="02020603050405020304" pitchFamily="18" charset="0"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Profit Engines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 typeface="Times" panose="02020603050405020304" pitchFamily="18" charset="0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(Expand)</a:t>
                      </a:r>
                    </a:p>
                    <a:p>
                      <a:pPr marL="109538" marR="0" lvl="0" indent="-1095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 typeface="Times" panose="02020603050405020304" pitchFamily="18" charset="0"/>
                        <a:buChar char="•"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Low price sensitivity/high margin</a:t>
                      </a:r>
                    </a:p>
                    <a:p>
                      <a:pPr marL="109538" marR="0" lvl="0" indent="-1095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 typeface="Times" panose="02020603050405020304" pitchFamily="18" charset="0"/>
                        <a:buChar char="•"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High volume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88E58"/>
                    </a:solidFill>
                  </a:tcPr>
                </a:tc>
              </a:tr>
            </a:tbl>
          </a:graphicData>
        </a:graphic>
      </p:graphicFrame>
      <p:sp>
        <p:nvSpPr>
          <p:cNvPr id="18" name="Text Box 70"/>
          <p:cNvSpPr txBox="1">
            <a:spLocks noChangeArrowheads="1"/>
          </p:cNvSpPr>
          <p:nvPr/>
        </p:nvSpPr>
        <p:spPr bwMode="auto">
          <a:xfrm>
            <a:off x="3324694" y="6094530"/>
            <a:ext cx="32178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sm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>
                <a:solidFill>
                  <a:srgbClr val="2A3350"/>
                </a:solidFill>
              </a:rPr>
              <a:t>Category volume</a:t>
            </a:r>
          </a:p>
        </p:txBody>
      </p:sp>
      <p:sp>
        <p:nvSpPr>
          <p:cNvPr id="24" name="Text Box 71"/>
          <p:cNvSpPr txBox="1">
            <a:spLocks noChangeArrowheads="1"/>
          </p:cNvSpPr>
          <p:nvPr/>
        </p:nvSpPr>
        <p:spPr bwMode="auto">
          <a:xfrm>
            <a:off x="1093866" y="2933945"/>
            <a:ext cx="7477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sm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 b="0" dirty="0">
                <a:solidFill>
                  <a:srgbClr val="2A3350"/>
                </a:solidFill>
              </a:rPr>
              <a:t>High</a:t>
            </a:r>
          </a:p>
        </p:txBody>
      </p:sp>
      <p:sp>
        <p:nvSpPr>
          <p:cNvPr id="26" name="Text Box 72"/>
          <p:cNvSpPr txBox="1">
            <a:spLocks noChangeArrowheads="1"/>
          </p:cNvSpPr>
          <p:nvPr/>
        </p:nvSpPr>
        <p:spPr bwMode="auto">
          <a:xfrm>
            <a:off x="1093866" y="4609365"/>
            <a:ext cx="7477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sm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 b="0" dirty="0">
                <a:solidFill>
                  <a:srgbClr val="2A3350"/>
                </a:solidFill>
              </a:rPr>
              <a:t>Low</a:t>
            </a:r>
          </a:p>
        </p:txBody>
      </p:sp>
      <p:sp>
        <p:nvSpPr>
          <p:cNvPr id="28" name="Text Box 73"/>
          <p:cNvSpPr txBox="1">
            <a:spLocks noChangeArrowheads="1"/>
          </p:cNvSpPr>
          <p:nvPr/>
        </p:nvSpPr>
        <p:spPr bwMode="auto">
          <a:xfrm>
            <a:off x="3004533" y="5786555"/>
            <a:ext cx="7477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sm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 b="0" dirty="0">
                <a:solidFill>
                  <a:srgbClr val="2A3350"/>
                </a:solidFill>
              </a:rPr>
              <a:t>Low</a:t>
            </a:r>
          </a:p>
        </p:txBody>
      </p:sp>
      <p:sp>
        <p:nvSpPr>
          <p:cNvPr id="29" name="Text Box 74"/>
          <p:cNvSpPr txBox="1">
            <a:spLocks noChangeArrowheads="1"/>
          </p:cNvSpPr>
          <p:nvPr/>
        </p:nvSpPr>
        <p:spPr bwMode="auto">
          <a:xfrm>
            <a:off x="6199888" y="5800843"/>
            <a:ext cx="7477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sm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 b="0" dirty="0">
                <a:solidFill>
                  <a:srgbClr val="2A3350"/>
                </a:solidFill>
              </a:rPr>
              <a:t>High</a:t>
            </a:r>
          </a:p>
        </p:txBody>
      </p:sp>
      <p:sp>
        <p:nvSpPr>
          <p:cNvPr id="30" name="Text Box 75"/>
          <p:cNvSpPr txBox="1">
            <a:spLocks noChangeArrowheads="1"/>
          </p:cNvSpPr>
          <p:nvPr/>
        </p:nvSpPr>
        <p:spPr bwMode="auto">
          <a:xfrm>
            <a:off x="611560" y="3748616"/>
            <a:ext cx="121126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sm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 dirty="0">
                <a:solidFill>
                  <a:srgbClr val="2A3350"/>
                </a:solidFill>
              </a:rPr>
              <a:t>Importance of value</a:t>
            </a:r>
          </a:p>
        </p:txBody>
      </p:sp>
    </p:spTree>
    <p:extLst>
      <p:ext uri="{BB962C8B-B14F-4D97-AF65-F5344CB8AC3E}">
        <p14:creationId xmlns:p14="http://schemas.microsoft.com/office/powerpoint/2010/main" val="732048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021709116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8150" name="think-cell Slide" r:id="rId10" imgW="216" imgH="216" progId="TCLayout.ActiveDocument.1">
                  <p:embed/>
                </p:oleObj>
              </mc:Choice>
              <mc:Fallback>
                <p:oleObj name="think-cell Slide" r:id="rId10" imgW="216" imgH="21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/>
          <p:cNvSpPr/>
          <p:nvPr>
            <p:custDataLst>
              <p:tags r:id="rId4"/>
            </p:custDataLst>
          </p:nvPr>
        </p:nvSpPr>
        <p:spPr bwMode="auto">
          <a:xfrm>
            <a:off x="-69865" y="-89902"/>
            <a:ext cx="298480" cy="338554"/>
          </a:xfrm>
          <a:prstGeom prst="rect">
            <a:avLst/>
          </a:prstGeom>
          <a:solidFill>
            <a:scrgbClr r="0" g="0" b="0"/>
          </a:solidFill>
        </p:spPr>
        <p:txBody>
          <a:bodyPr wrap="none" lIns="0" tIns="0" rIns="0" bIns="0" rtlCol="0" anchor="ctr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  <a:buClr>
                <a:srgbClr val="565756"/>
              </a:buClr>
            </a:pPr>
            <a:endParaRPr lang="en-CA" sz="1400" dirty="0" smtClean="0">
              <a:solidFill>
                <a:srgbClr val="2A3350"/>
              </a:solidFill>
              <a:sym typeface="+mn-lt"/>
            </a:endParaRPr>
          </a:p>
        </p:txBody>
      </p:sp>
      <p:graphicFrame>
        <p:nvGraphicFramePr>
          <p:cNvPr id="131" name="Group 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9467089"/>
              </p:ext>
            </p:extLst>
          </p:nvPr>
        </p:nvGraphicFramePr>
        <p:xfrm>
          <a:off x="1682187" y="2177738"/>
          <a:ext cx="5670630" cy="3379722"/>
        </p:xfrm>
        <a:graphic>
          <a:graphicData uri="http://schemas.openxmlformats.org/drawingml/2006/table">
            <a:tbl>
              <a:tblPr/>
              <a:tblGrid>
                <a:gridCol w="2838100"/>
                <a:gridCol w="2832530"/>
              </a:tblGrid>
              <a:tr h="1682315"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SzPct val="85000"/>
                        <a:buFont typeface="Times" panose="02020603050405020304" pitchFamily="18" charset="0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228600" algn="l" defTabSz="914400" rtl="0" eaLnBrk="1" latinLnBrk="0" hangingPunct="1">
                        <a:spcBef>
                          <a:spcPct val="20000"/>
                        </a:spcBef>
                        <a:buSzPct val="85000"/>
                        <a:buFont typeface="Times" panose="02020603050405020304" pitchFamily="18" charset="0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458788" algn="l" defTabSz="914400" rtl="0" eaLnBrk="1" latinLnBrk="0" hangingPunct="1">
                        <a:spcBef>
                          <a:spcPct val="20000"/>
                        </a:spcBef>
                        <a:buSzPct val="85000"/>
                        <a:buFont typeface="Times" panose="02020603050405020304" pitchFamily="18" charset="0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687388" algn="l" defTabSz="914400" rtl="0" eaLnBrk="1" latinLnBrk="0" hangingPunct="1">
                        <a:spcBef>
                          <a:spcPct val="20000"/>
                        </a:spcBef>
                        <a:buSzPct val="85000"/>
                        <a:buFont typeface="Times" panose="02020603050405020304" pitchFamily="18" charset="0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915988" algn="l" defTabSz="914400" rtl="0" eaLnBrk="1" latinLnBrk="0" hangingPunct="1">
                        <a:spcBef>
                          <a:spcPct val="20000"/>
                        </a:spcBef>
                        <a:buSzPct val="85000"/>
                        <a:buFont typeface="Times" panose="02020603050405020304" pitchFamily="18" charset="0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1373188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85000"/>
                        <a:buFont typeface="Times" panose="02020603050405020304" pitchFamily="18" charset="0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1830388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85000"/>
                        <a:buFont typeface="Times" panose="02020603050405020304" pitchFamily="18" charset="0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2287588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85000"/>
                        <a:buFont typeface="Times" panose="02020603050405020304" pitchFamily="18" charset="0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2744788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85000"/>
                        <a:buFont typeface="Times" panose="02020603050405020304" pitchFamily="18" charset="0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 typeface="Times" panose="02020603050405020304" pitchFamily="18" charset="0"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B8C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SzPct val="85000"/>
                        <a:buFont typeface="Times" panose="02020603050405020304" pitchFamily="18" charset="0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228600" algn="l" defTabSz="914400" rtl="0" eaLnBrk="1" latinLnBrk="0" hangingPunct="1">
                        <a:spcBef>
                          <a:spcPct val="20000"/>
                        </a:spcBef>
                        <a:buSzPct val="85000"/>
                        <a:buFont typeface="Times" panose="02020603050405020304" pitchFamily="18" charset="0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458788" algn="l" defTabSz="914400" rtl="0" eaLnBrk="1" latinLnBrk="0" hangingPunct="1">
                        <a:spcBef>
                          <a:spcPct val="20000"/>
                        </a:spcBef>
                        <a:buSzPct val="85000"/>
                        <a:buFont typeface="Times" panose="02020603050405020304" pitchFamily="18" charset="0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687388" algn="l" defTabSz="914400" rtl="0" eaLnBrk="1" latinLnBrk="0" hangingPunct="1">
                        <a:spcBef>
                          <a:spcPct val="20000"/>
                        </a:spcBef>
                        <a:buSzPct val="85000"/>
                        <a:buFont typeface="Times" panose="02020603050405020304" pitchFamily="18" charset="0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915988" algn="l" defTabSz="914400" rtl="0" eaLnBrk="1" latinLnBrk="0" hangingPunct="1">
                        <a:spcBef>
                          <a:spcPct val="20000"/>
                        </a:spcBef>
                        <a:buSzPct val="85000"/>
                        <a:buFont typeface="Times" panose="02020603050405020304" pitchFamily="18" charset="0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1373188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85000"/>
                        <a:buFont typeface="Times" panose="02020603050405020304" pitchFamily="18" charset="0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1830388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85000"/>
                        <a:buFont typeface="Times" panose="02020603050405020304" pitchFamily="18" charset="0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2287588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85000"/>
                        <a:buFont typeface="Times" panose="02020603050405020304" pitchFamily="18" charset="0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2744788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85000"/>
                        <a:buFont typeface="Times" panose="02020603050405020304" pitchFamily="18" charset="0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 typeface="Times" panose="02020603050405020304" pitchFamily="18" charset="0"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alpha val="50000"/>
                      </a:schemeClr>
                    </a:solidFill>
                  </a:tcPr>
                </a:tc>
              </a:tr>
              <a:tr h="1697407"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SzPct val="85000"/>
                        <a:buFont typeface="Times" panose="02020603050405020304" pitchFamily="18" charset="0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228600" algn="l" defTabSz="914400" rtl="0" eaLnBrk="1" latinLnBrk="0" hangingPunct="1">
                        <a:spcBef>
                          <a:spcPct val="20000"/>
                        </a:spcBef>
                        <a:buSzPct val="85000"/>
                        <a:buFont typeface="Times" panose="02020603050405020304" pitchFamily="18" charset="0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458788" algn="l" defTabSz="914400" rtl="0" eaLnBrk="1" latinLnBrk="0" hangingPunct="1">
                        <a:spcBef>
                          <a:spcPct val="20000"/>
                        </a:spcBef>
                        <a:buSzPct val="85000"/>
                        <a:buFont typeface="Times" panose="02020603050405020304" pitchFamily="18" charset="0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687388" algn="l" defTabSz="914400" rtl="0" eaLnBrk="1" latinLnBrk="0" hangingPunct="1">
                        <a:spcBef>
                          <a:spcPct val="20000"/>
                        </a:spcBef>
                        <a:buSzPct val="85000"/>
                        <a:buFont typeface="Times" panose="02020603050405020304" pitchFamily="18" charset="0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915988" algn="l" defTabSz="914400" rtl="0" eaLnBrk="1" latinLnBrk="0" hangingPunct="1">
                        <a:spcBef>
                          <a:spcPct val="20000"/>
                        </a:spcBef>
                        <a:buSzPct val="85000"/>
                        <a:buFont typeface="Times" panose="02020603050405020304" pitchFamily="18" charset="0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1373188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85000"/>
                        <a:buFont typeface="Times" panose="02020603050405020304" pitchFamily="18" charset="0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1830388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85000"/>
                        <a:buFont typeface="Times" panose="02020603050405020304" pitchFamily="18" charset="0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2287588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85000"/>
                        <a:buFont typeface="Times" panose="02020603050405020304" pitchFamily="18" charset="0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2744788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85000"/>
                        <a:buFont typeface="Times" panose="02020603050405020304" pitchFamily="18" charset="0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 typeface="Times" panose="02020603050405020304" pitchFamily="18" charset="0"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4D0B4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SzPct val="85000"/>
                        <a:buFont typeface="Times" panose="02020603050405020304" pitchFamily="18" charset="0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228600" algn="l" defTabSz="914400" rtl="0" eaLnBrk="1" latinLnBrk="0" hangingPunct="1">
                        <a:spcBef>
                          <a:spcPct val="20000"/>
                        </a:spcBef>
                        <a:buSzPct val="85000"/>
                        <a:buFont typeface="Times" panose="02020603050405020304" pitchFamily="18" charset="0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458788" algn="l" defTabSz="914400" rtl="0" eaLnBrk="1" latinLnBrk="0" hangingPunct="1">
                        <a:spcBef>
                          <a:spcPct val="20000"/>
                        </a:spcBef>
                        <a:buSzPct val="85000"/>
                        <a:buFont typeface="Times" panose="02020603050405020304" pitchFamily="18" charset="0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687388" algn="l" defTabSz="914400" rtl="0" eaLnBrk="1" latinLnBrk="0" hangingPunct="1">
                        <a:spcBef>
                          <a:spcPct val="20000"/>
                        </a:spcBef>
                        <a:buSzPct val="85000"/>
                        <a:buFont typeface="Times" panose="02020603050405020304" pitchFamily="18" charset="0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915988" algn="l" defTabSz="914400" rtl="0" eaLnBrk="1" latinLnBrk="0" hangingPunct="1">
                        <a:spcBef>
                          <a:spcPct val="20000"/>
                        </a:spcBef>
                        <a:buSzPct val="85000"/>
                        <a:buFont typeface="Times" panose="02020603050405020304" pitchFamily="18" charset="0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1373188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85000"/>
                        <a:buFont typeface="Times" panose="02020603050405020304" pitchFamily="18" charset="0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1830388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85000"/>
                        <a:buFont typeface="Times" panose="02020603050405020304" pitchFamily="18" charset="0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2287588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85000"/>
                        <a:buFont typeface="Times" panose="02020603050405020304" pitchFamily="18" charset="0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2744788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85000"/>
                        <a:buFont typeface="Times" panose="02020603050405020304" pitchFamily="18" charset="0"/>
                        <a:defRPr sz="16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 typeface="Times" panose="02020603050405020304" pitchFamily="18" charset="0"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88E58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2617358" name="Rectangle 14"/>
          <p:cNvSpPr>
            <a:spLocks noGrp="1" noChangeArrowheads="1"/>
          </p:cNvSpPr>
          <p:nvPr>
            <p:ph type="title" idx="4294967295"/>
          </p:nvPr>
        </p:nvSpPr>
        <p:spPr>
          <a:xfrm>
            <a:off x="200026" y="390525"/>
            <a:ext cx="7152791" cy="685800"/>
          </a:xfrm>
          <a:prstGeom prst="rect">
            <a:avLst/>
          </a:prstGeo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lIns="0" tIns="0" rIns="0" bIns="0" anchor="t"/>
          <a:lstStyle/>
          <a:p>
            <a:r>
              <a:rPr lang="en-US" altLang="en-US" dirty="0" smtClean="0"/>
              <a:t>We mapped product categories to our framework</a:t>
            </a:r>
            <a:endParaRPr lang="en-CA" altLang="en-US" dirty="0"/>
          </a:p>
        </p:txBody>
      </p:sp>
      <p:graphicFrame>
        <p:nvGraphicFramePr>
          <p:cNvPr id="112" name="Object 111"/>
          <p:cNvGraphicFramePr>
            <a:graphicFrameLocks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2183688452"/>
              </p:ext>
            </p:extLst>
          </p:nvPr>
        </p:nvGraphicFramePr>
        <p:xfrm>
          <a:off x="1295400" y="1866900"/>
          <a:ext cx="6263626" cy="42748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8151" name="Chart" r:id="rId12" imgW="6263626" imgH="4274856" progId="MSGraph.Chart.8">
                  <p:embed followColorScheme="full"/>
                </p:oleObj>
              </mc:Choice>
              <mc:Fallback>
                <p:oleObj name="Chart" r:id="rId12" imgW="6263626" imgH="4274856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295400" y="1866900"/>
                        <a:ext cx="6263626" cy="42748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 Placeholder 3"/>
          <p:cNvSpPr>
            <a:spLocks noGrp="1"/>
          </p:cNvSpPr>
          <p:nvPr>
            <p:custDataLst>
              <p:tags r:id="rId6"/>
            </p:custDataLst>
          </p:nvPr>
        </p:nvSpPr>
        <p:spPr bwMode="auto">
          <a:xfrm>
            <a:off x="3863975" y="6084888"/>
            <a:ext cx="133985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numCol="1" spcCol="0" anchor="t" anchorCtr="0"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02E5E"/>
                </a:solidFill>
                <a:latin typeface="+mn-lt"/>
                <a:ea typeface="ヒラギノ角ゴ Pro W3" charset="-128"/>
                <a:cs typeface="ヒラギノ角ゴ Pro W3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Times"/>
                <a:ea typeface="ヒラギノ角ゴ Pro W3" charset="-128"/>
                <a:cs typeface="ヒラギノ角ゴ Pro W3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"/>
                <a:ea typeface="ヒラギノ角ゴ Pro W3" charset="-128"/>
                <a:cs typeface="ヒラギノ角ゴ Pro W3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"/>
                <a:ea typeface="ヒラギノ角ゴ Pro W3" charset="-128"/>
                <a:cs typeface="ヒラギノ角ゴ Pro W3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/>
                <a:ea typeface="ヒラギノ角ゴ Pro W3" charset="-128"/>
                <a:cs typeface="ヒラギノ角ゴ Pro W3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/>
              </a:defRPr>
            </a:lvl9pPr>
          </a:lstStyle>
          <a:p>
            <a:pPr marL="0" indent="0" algn="ctr">
              <a:spcBef>
                <a:spcPct val="0"/>
              </a:spcBef>
            </a:pPr>
            <a:r>
              <a:rPr lang="en-US" sz="1400" dirty="0" smtClean="0">
                <a:solidFill>
                  <a:schemeClr val="tx1"/>
                </a:solidFill>
                <a:ea typeface="+mn-ea"/>
                <a:cs typeface="+mn-cs"/>
                <a:sym typeface="+mn-lt"/>
              </a:rPr>
              <a:t>Category volume</a:t>
            </a:r>
            <a:endParaRPr lang="en-CA" sz="1400" dirty="0">
              <a:solidFill>
                <a:schemeClr val="tx1"/>
              </a:solidFill>
              <a:ea typeface="+mn-ea"/>
              <a:cs typeface="+mn-cs"/>
              <a:sym typeface="+mn-lt"/>
            </a:endParaRPr>
          </a:p>
        </p:txBody>
      </p:sp>
      <p:sp>
        <p:nvSpPr>
          <p:cNvPr id="25" name="Text Placeholder 4"/>
          <p:cNvSpPr>
            <a:spLocks noGrp="1"/>
          </p:cNvSpPr>
          <p:nvPr>
            <p:custDataLst>
              <p:tags r:id="rId7"/>
            </p:custDataLst>
          </p:nvPr>
        </p:nvSpPr>
        <p:spPr bwMode="auto">
          <a:xfrm>
            <a:off x="390525" y="3668713"/>
            <a:ext cx="885825" cy="425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numCol="1" spcCol="0" anchor="ctr" anchorCtr="0"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02E5E"/>
                </a:solidFill>
                <a:latin typeface="+mn-lt"/>
                <a:ea typeface="ヒラギノ角ゴ Pro W3" charset="-128"/>
                <a:cs typeface="ヒラギノ角ゴ Pro W3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Times"/>
                <a:ea typeface="ヒラギノ角ゴ Pro W3" charset="-128"/>
                <a:cs typeface="ヒラギノ角ゴ Pro W3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"/>
                <a:ea typeface="ヒラギノ角ゴ Pro W3" charset="-128"/>
                <a:cs typeface="ヒラギノ角ゴ Pro W3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"/>
                <a:ea typeface="ヒラギノ角ゴ Pro W3" charset="-128"/>
                <a:cs typeface="ヒラギノ角ゴ Pro W3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/>
                <a:ea typeface="ヒラギノ角ゴ Pro W3" charset="-128"/>
                <a:cs typeface="ヒラギノ角ゴ Pro W3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/>
              </a:defRPr>
            </a:lvl9pPr>
          </a:lstStyle>
          <a:p>
            <a:pPr marL="0" indent="0" algn="r">
              <a:spcBef>
                <a:spcPct val="0"/>
              </a:spcBef>
            </a:pPr>
            <a:r>
              <a:rPr lang="en-US" sz="1400" dirty="0" smtClean="0">
                <a:solidFill>
                  <a:schemeClr val="tx1"/>
                </a:solidFill>
                <a:ea typeface="+mn-ea"/>
                <a:cs typeface="+mn-cs"/>
                <a:sym typeface="+mn-lt"/>
              </a:rPr>
              <a:t>Importance</a:t>
            </a:r>
          </a:p>
          <a:p>
            <a:pPr marL="0" indent="0" algn="r">
              <a:spcBef>
                <a:spcPct val="0"/>
              </a:spcBef>
            </a:pPr>
            <a:r>
              <a:rPr lang="en-US" sz="1400" dirty="0">
                <a:solidFill>
                  <a:schemeClr val="tx1"/>
                </a:solidFill>
                <a:ea typeface="+mn-ea"/>
                <a:cs typeface="+mn-cs"/>
                <a:sym typeface="+mn-lt"/>
              </a:rPr>
              <a:t>o</a:t>
            </a:r>
            <a:r>
              <a:rPr lang="en-US" sz="1400" dirty="0" smtClean="0">
                <a:solidFill>
                  <a:schemeClr val="tx1"/>
                </a:solidFill>
                <a:ea typeface="+mn-ea"/>
                <a:cs typeface="+mn-cs"/>
                <a:sym typeface="+mn-lt"/>
              </a:rPr>
              <a:t>f value</a:t>
            </a:r>
            <a:endParaRPr lang="en-CA" sz="1400" dirty="0">
              <a:solidFill>
                <a:schemeClr val="tx1"/>
              </a:solidFill>
              <a:ea typeface="+mn-ea"/>
              <a:cs typeface="+mn-cs"/>
              <a:sym typeface="+mn-lt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228615" y="1628800"/>
            <a:ext cx="40283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0"/>
              </a:spcAft>
              <a:buClr>
                <a:srgbClr val="565756"/>
              </a:buClr>
            </a:pPr>
            <a:r>
              <a:rPr lang="en-CA" sz="1600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Product category mapping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97559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Rectangle 3" hidden="1"/>
          <p:cNvGraphicFramePr>
            <a:graphicFrameLocks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795381238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4108" name="think-cell Slide" r:id="rId6" imgW="0" imgH="0" progId="TCLayout.ActiveDocument.1">
                  <p:embed/>
                </p:oleObj>
              </mc:Choice>
              <mc:Fallback>
                <p:oleObj name="think-cell Slide" r:id="rId6" imgW="0" imgH="0" progId="TCLayout.ActiveDocument.1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0" name="Rectangle 6" hidden="1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vert="horz" wrap="none" lIns="0" tIns="0" rIns="0" bIns="0" numCol="1" spcCol="0" anchorCtr="0">
            <a:no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CA" sz="2000" b="1" dirty="0">
              <a:solidFill>
                <a:srgbClr val="7F7F7F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71815" y="581555"/>
            <a:ext cx="650680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smtClean="0">
                <a:solidFill>
                  <a:srgbClr val="002E5E"/>
                </a:solidFill>
                <a:ea typeface="ヒラギノ角ゴ Pro W3" charset="-128"/>
                <a:cs typeface="Arial" pitchFamily="34" charset="0"/>
              </a:rPr>
              <a:t>We helped improve client satisfaction while maintaining margins</a:t>
            </a:r>
            <a:endParaRPr lang="en-US" sz="2800" dirty="0">
              <a:solidFill>
                <a:srgbClr val="002E5E"/>
              </a:solidFill>
              <a:ea typeface="ヒラギノ角ゴ Pro W3" charset="-128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41530" y="2368550"/>
            <a:ext cx="3285365" cy="63007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Recommendations</a:t>
            </a:r>
            <a:endParaRPr lang="en-CA" dirty="0"/>
          </a:p>
        </p:txBody>
      </p:sp>
      <p:sp>
        <p:nvSpPr>
          <p:cNvPr id="8" name="TextBox 7"/>
          <p:cNvSpPr txBox="1"/>
          <p:nvPr/>
        </p:nvSpPr>
        <p:spPr>
          <a:xfrm>
            <a:off x="409037" y="3158970"/>
            <a:ext cx="3150350" cy="276998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defTabSz="914400">
              <a:spcBef>
                <a:spcPts val="1200"/>
              </a:spcBef>
              <a:buClr>
                <a:srgbClr val="565756"/>
              </a:buClr>
            </a:pPr>
            <a:r>
              <a:rPr lang="en-CA" sz="1600" dirty="0" smtClean="0">
                <a:solidFill>
                  <a:srgbClr val="2A3350"/>
                </a:solidFill>
                <a:latin typeface="Arial" pitchFamily="34" charset="0"/>
                <a:cs typeface="Arial" pitchFamily="34" charset="0"/>
              </a:rPr>
              <a:t>Transitioned client to value based pricing framework</a:t>
            </a:r>
            <a:endParaRPr kumimoji="0" lang="en-CA" sz="1600" i="0" u="none" strike="noStrike" kern="1200" cap="none" spc="0" normalizeH="0" baseline="0" noProof="0" dirty="0" smtClean="0">
              <a:ln>
                <a:noFill/>
              </a:ln>
              <a:solidFill>
                <a:srgbClr val="2A335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565756"/>
              </a:buClr>
              <a:buSzTx/>
              <a:buNone/>
              <a:tabLst/>
            </a:pPr>
            <a:r>
              <a:rPr lang="en-CA" sz="1600" dirty="0" smtClean="0">
                <a:solidFill>
                  <a:srgbClr val="2A3350"/>
                </a:solidFill>
                <a:latin typeface="Arial" pitchFamily="34" charset="0"/>
                <a:cs typeface="Arial" pitchFamily="34" charset="0"/>
              </a:rPr>
              <a:t>Categorized products and determined strategic pricing approach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565756"/>
              </a:buClr>
              <a:buSzTx/>
              <a:buNone/>
              <a:tabLst/>
            </a:pPr>
            <a:r>
              <a:rPr lang="en-CA" sz="1600" dirty="0" smtClean="0">
                <a:solidFill>
                  <a:srgbClr val="2A3350"/>
                </a:solidFill>
                <a:latin typeface="Arial" pitchFamily="34" charset="0"/>
                <a:cs typeface="Arial" pitchFamily="34" charset="0"/>
              </a:rPr>
              <a:t>Developed annual process to ensure continued testing and optimization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565756"/>
              </a:buClr>
              <a:buSzTx/>
              <a:buNone/>
              <a:tabLst/>
            </a:pPr>
            <a:endParaRPr lang="en-CA" sz="1600" dirty="0" smtClean="0">
              <a:solidFill>
                <a:srgbClr val="2A33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119090" y="88268"/>
            <a:ext cx="971600" cy="460412"/>
          </a:xfrm>
          <a:prstGeom prst="rect">
            <a:avLst/>
          </a:prstGeom>
          <a:solidFill>
            <a:srgbClr val="FF7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Request more detail</a:t>
            </a:r>
            <a:endParaRPr lang="en-US" sz="1200" dirty="0"/>
          </a:p>
        </p:txBody>
      </p:sp>
      <p:sp>
        <p:nvSpPr>
          <p:cNvPr id="10" name="Isosceles Triangle 9"/>
          <p:cNvSpPr/>
          <p:nvPr/>
        </p:nvSpPr>
        <p:spPr>
          <a:xfrm rot="5400000">
            <a:off x="2754404" y="3943585"/>
            <a:ext cx="2880000" cy="360000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" name="Rectangle 20"/>
          <p:cNvSpPr/>
          <p:nvPr/>
        </p:nvSpPr>
        <p:spPr>
          <a:xfrm>
            <a:off x="5022050" y="2371079"/>
            <a:ext cx="3285365" cy="63007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Results</a:t>
            </a:r>
            <a:endParaRPr lang="en-CA" dirty="0"/>
          </a:p>
        </p:txBody>
      </p:sp>
      <p:sp>
        <p:nvSpPr>
          <p:cNvPr id="12" name="Rectangle 11"/>
          <p:cNvSpPr/>
          <p:nvPr/>
        </p:nvSpPr>
        <p:spPr>
          <a:xfrm>
            <a:off x="5098337" y="3248980"/>
            <a:ext cx="3132790" cy="252028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Anything from client?</a:t>
            </a:r>
          </a:p>
          <a:p>
            <a:pPr algn="ctr"/>
            <a:endParaRPr lang="en-CA" dirty="0"/>
          </a:p>
          <a:p>
            <a:pPr algn="ctr"/>
            <a:r>
              <a:rPr lang="en-CA" dirty="0" smtClean="0"/>
              <a:t>Could just speak to improved satisfaction, margins maintained</a:t>
            </a:r>
            <a:endParaRPr lang="en-CA" dirty="0"/>
          </a:p>
        </p:txBody>
      </p:sp>
      <p:sp>
        <p:nvSpPr>
          <p:cNvPr id="11" name="TextBox 10"/>
          <p:cNvSpPr txBox="1"/>
          <p:nvPr/>
        </p:nvSpPr>
        <p:spPr>
          <a:xfrm>
            <a:off x="5517104" y="2833481"/>
            <a:ext cx="2295255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565756"/>
              </a:buClr>
              <a:buSzTx/>
              <a:buNone/>
              <a:tabLst/>
            </a:pPr>
            <a:r>
              <a:rPr kumimoji="0" lang="en-CA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A335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We will talk this through yes there is something</a:t>
            </a:r>
            <a:endParaRPr kumimoji="0" lang="en-US" sz="1600" b="1" i="0" u="none" strike="noStrike" kern="1200" cap="none" spc="0" normalizeH="0" baseline="0" noProof="0" dirty="0" smtClean="0">
              <a:ln>
                <a:noFill/>
              </a:ln>
              <a:solidFill>
                <a:srgbClr val="2A335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2389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  <p:tag name="THINKCELLPRESENTATIONDONOTDELETE" val="&lt;?xml version=&quot;1.0&quot; encoding=&quot;UTF-16&quot; standalone=&quot;yes&quot;?&gt;&#10;&lt;root reqver=&quot;21047&quot;&gt;&lt;version val=&quot;23248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/m_precDefaultNumber&gt;&lt;m_precDefaultPercent&gt;&lt;m_bNumberIsYear val=&quot;1&quot;/&gt;&lt;m_chMinusSymbol&gt;-&lt;/m_chMinusSymbol&gt;&lt;m_nDecimalDigits17909 val=&quot;0&quot;/&gt;&lt;m_chDecimalSymbol17909&gt;.&lt;/m_chDecimalSymbol17909&gt;&lt;m_nGroupingDigits17909 val=&quot;3&quot;/&gt;&lt;m_chGroupingSymbol17909&gt;,&lt;/m_chGroupingSymbol17909&gt;&lt;m_strSuffix17909&gt;%&lt;/m_strSuffix17909&gt;&lt;/m_precDefaultPercent&gt;&lt;m_precDefaultDate&gt;&lt;m_bNumberIsYear val=&quot;0&quot;/&gt;&lt;m_strFormatTime&gt;%#m/%#d/%Y&lt;/m_strFormatTime&gt;&lt;/m_precDefaultDate&gt;&lt;m_precDefaultYear&gt;&lt;m_bNumberIsYear val=&quot;0&quot;/&gt;&lt;m_strFormatTime&gt;%Y&lt;/m_strFormatTime&gt;&lt;/m_precDefaultYear&gt;&lt;m_precDefaultQuarter&gt;&lt;m_bNumberIsYear val=&quot;0&quot;/&gt;&lt;m_strFormatTime&gt;Q%5&lt;/m_strFormatTime&gt;&lt;/m_precDefaultQuarter&gt;&lt;m_precDefaultMonth/&gt;&lt;m_precDefaultWeek&gt;&lt;m_bNumberIsYear val=&quot;0&quot;/&gt;&lt;m_strFormatTime&gt;%d.&lt;/m_strFormatTime&gt;&lt;/m_precDefaultWeek&gt;&lt;m_precDefaultDay&gt;&lt;m_bNumberIsYear val=&quot;0&quot;/&gt;&lt;m_strFormatTime&gt;%#d&lt;/m_strFormatTime&gt;&lt;/m_precDefaultDay&gt;&lt;m_mruColor&gt;&lt;m_vecMRU length=&quot;15&quot;&gt;&lt;elem m_fUsage=&quot;1.45874413011257850000E+000&quot;&gt;&lt;m_msothmcolidx val=&quot;0&quot;/&gt;&lt;m_rgb r=&quot;77&quot; g=&quot;aa&quot; b=&quot;77&quot;/&gt;&lt;m_ppcolschidx tagver0=&quot;23004&quot; tagname0=&quot;m_ppcolschidxUNRECOGNIZED&quot; val=&quot;0&quot;/&gt;&lt;m_nBrightness val=&quot;0&quot;/&gt;&lt;/elem&gt;&lt;elem m_fUsage=&quot;1.41440162095649670000E+000&quot;&gt;&lt;m_msothmcolidx val=&quot;0&quot;/&gt;&lt;m_rgb r=&quot;80&quot; g=&quot;80&quot; b=&quot;81&quot;/&gt;&lt;m_ppcolschidx tagver0=&quot;23004&quot; tagname0=&quot;m_ppcolschidxUNRECOGNIZED&quot; val=&quot;0&quot;/&gt;&lt;m_nBrightness val=&quot;0&quot;/&gt;&lt;/elem&gt;&lt;elem m_fUsage=&quot;1.30615044020107060000E+000&quot;&gt;&lt;m_msothmcolidx val=&quot;0&quot;/&gt;&lt;m_rgb r=&quot;a7&quot; g=&quot;b8&quot; b=&quot;c6&quot;/&gt;&lt;m_ppcolschidx tagver0=&quot;23004&quot; tagname0=&quot;m_ppcolschidxUNRECOGNIZED&quot; val=&quot;0&quot;/&gt;&lt;m_nBrightness val=&quot;0&quot;/&gt;&lt;/elem&gt;&lt;elem m_fUsage=&quot;1.19315718609646320000E+000&quot;&gt;&lt;m_msothmcolidx val=&quot;0&quot;/&gt;&lt;m_rgb r=&quot;5&quot; g=&quot;1f&quot; b=&quot;27&quot;/&gt;&lt;m_ppcolschidx tagver0=&quot;23004&quot; tagname0=&quot;m_ppcolschidxUNRECOGNIZED&quot; val=&quot;0&quot;/&gt;&lt;m_nBrightness val=&quot;0&quot;/&gt;&lt;/elem&gt;&lt;elem m_fUsage=&quot;1.09539030088720680000E+000&quot;&gt;&lt;m_msothmcolidx val=&quot;0&quot;/&gt;&lt;m_rgb r=&quot;ff&quot; g=&quot;7c&quot; b=&quot;0&quot;/&gt;&lt;m_ppcolschidx tagver0=&quot;23004&quot; tagname0=&quot;m_ppcolschidxUNRECOGNIZED&quot; val=&quot;0&quot;/&gt;&lt;m_nBrightness val=&quot;0&quot;/&gt;&lt;/elem&gt;&lt;elem m_fUsage=&quot;8.10000000000000050000E-001&quot;&gt;&lt;m_msothmcolidx val=&quot;0&quot;/&gt;&lt;m_rgb r=&quot;70&quot; g=&quot;8b&quot; b=&quot;a2&quot;/&gt;&lt;m_ppcolschidx tagver0=&quot;23004&quot; tagname0=&quot;m_ppcolschidxUNRECOGNIZED&quot; val=&quot;0&quot;/&gt;&lt;m_nBrightness val=&quot;0&quot;/&gt;&lt;/elem&gt;&lt;elem m_fUsage=&quot;6.56100000000000130000E-001&quot;&gt;&lt;m_msothmcolidx val=&quot;0&quot;/&gt;&lt;m_rgb r=&quot;ff&quot; g=&quot;b3&quot; b=&quot;6c&quot;/&gt;&lt;m_ppcolschidx tagver0=&quot;23004&quot; tagname0=&quot;m_ppcolschidxUNRECOGNIZED&quot; val=&quot;0&quot;/&gt;&lt;m_nBrightness val=&quot;0&quot;/&gt;&lt;/elem&gt;&lt;elem m_fUsage=&quot;5.31441000000000160000E-001&quot;&gt;&lt;m_msothmcolidx val=&quot;0&quot;/&gt;&lt;m_rgb r=&quot;f0&quot; g=&quot;d6&quot; b=&quot;79&quot;/&gt;&lt;m_ppcolschidx tagver0=&quot;23004&quot; tagname0=&quot;m_ppcolschidxUNRECOGNIZED&quot; val=&quot;0&quot;/&gt;&lt;m_nBrightness val=&quot;0&quot;/&gt;&lt;/elem&gt;&lt;elem m_fUsage=&quot;4.83958192424403080000E-001&quot;&gt;&lt;m_msothmcolidx val=&quot;0&quot;/&gt;&lt;m_rgb r=&quot;0&quot; g=&quot;2d&quot; b=&quot;5e&quot;/&gt;&lt;m_ppcolschidx tagver0=&quot;23004&quot; tagname0=&quot;m_ppcolschidxUNRECOGNIZED&quot; val=&quot;0&quot;/&gt;&lt;m_nBrightness val=&quot;0&quot;/&gt;&lt;/elem&gt;&lt;elem m_fUsage=&quot;3.87420489000000150000E-001&quot;&gt;&lt;m_msothmcolidx val=&quot;0&quot;/&gt;&lt;m_rgb r=&quot;b3&quot; g=&quot;cb&quot; b=&quot;33&quot;/&gt;&lt;m_ppcolschidx tagver0=&quot;23004&quot; tagname0=&quot;m_ppcolschidxUNRECOGNIZED&quot; val=&quot;0&quot;/&gt;&lt;m_nBrightness val=&quot;0&quot;/&gt;&lt;/elem&gt;&lt;elem m_fUsage=&quot;2.58824980519488160000E-001&quot;&gt;&lt;m_msothmcolidx val=&quot;0&quot;/&gt;&lt;m_rgb r=&quot;98&quot; g=&quot;24&quot; b=&quot;24&quot;/&gt;&lt;m_ppcolschidx tagver0=&quot;23004&quot; tagname0=&quot;m_ppcolschidxUNRECOGNIZED&quot; val=&quot;0&quot;/&gt;&lt;m_nBrightness val=&quot;0&quot;/&gt;&lt;/elem&gt;&lt;elem m_fUsage=&quot;2.33921699756930200000E-001&quot;&gt;&lt;m_msothmcolidx val=&quot;0&quot;/&gt;&lt;m_rgb r=&quot;33&quot; g=&quot;66&quot; b=&quot;aa&quot;/&gt;&lt;m_ppcolschidx tagver0=&quot;23004&quot; tagname0=&quot;m_ppcolschidxUNRECOGNIZED&quot; val=&quot;0&quot;/&gt;&lt;m_nBrightness val=&quot;0&quot;/&gt;&lt;/elem&gt;&lt;elem m_fUsage=&quot;1.27303071487591680000E-001&quot;&gt;&lt;m_msothmcolidx val=&quot;0&quot;/&gt;&lt;m_rgb r=&quot;ef&quot; g=&quot;ee&quot; b=&quot;ee&quot;/&gt;&lt;m_ppcolschidx tagver0=&quot;23004&quot; tagname0=&quot;m_ppcolschidxUNRECOGNIZED&quot; val=&quot;0&quot;/&gt;&lt;m_nBrightness val=&quot;0&quot;/&gt;&lt;/elem&gt;&lt;elem m_fUsage=&quot;8.72796356808772270000E-003&quot;&gt;&lt;m_msothmcolidx val=&quot;0&quot;/&gt;&lt;m_rgb r=&quot;ca&quot; g=&quot;8f&quot; b=&quot;18&quot;/&gt;&lt;m_ppcolschidx tagver0=&quot;23004&quot; tagname0=&quot;m_ppcolschidxUNRECOGNIZED&quot; val=&quot;0&quot;/&gt;&lt;m_nBrightness val=&quot;0&quot;/&gt;&lt;/elem&gt;&lt;elem m_fUsage=&quot;7.06965049015105540000E-003&quot;&gt;&lt;m_msothmcolidx val=&quot;0&quot;/&gt;&lt;m_rgb r=&quot;8c&quot; g=&quot;1e&quot; b=&quot;fa&quot;/&gt;&lt;m_ppcolschidx tagver0=&quot;23004&quot; tagname0=&quot;m_ppcolschidxUNRECOGNIZED&quot; val=&quot;0&quot;/&gt;&lt;m_nBrightness val=&quot;0&quot;/&gt;&lt;/elem&gt;&lt;/m_vecMRU&gt;&lt;/m_mruColor&gt;&lt;m_eweekdayFirstOfWeek val=&quot;1&quot;/&gt;&lt;m_eweekdayFirstOfWorkweek val=&quot;2&quot;/&gt;&lt;m_eweekdayFirstOfWeekend val=&quot;7&quot;/&gt;&lt;/CPresentation&gt;&lt;/root&gt;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15DT.u53aUSy4LWQFmbshg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Ba8gNMxpkSSTE2sRZn46A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4gr30V745Ees8sFmCzM4xg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2FytBiEGkWQNzW028I0fg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aA45hAJTkG4YnWcC0B3BA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.ah0vSWh3Eq.dYfDLb_7_g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EJvA.CVyUGDGeT0nxp_1Q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m2qf3_kSEuqCe.OGvnW3w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MuFp7zr7E25GrjivcUwlg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ArjdYgtz0C4FGsY4KVz0Q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Rh91CVn80maURrSaa3.ig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Rh91CVn80maURrSaa3.ig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Rh91CVn80maURrSaa3.ig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eiRXBimY0yvPeQD3KD74A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fsEsaKcuUiEV3sZl37frg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REATEDBY" val="KMASlideWizard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t7JRF0JLU6DOcg_VIHtMA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8NShxTFJ0Ky_4P95AMNDQ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2X62gF1JkyC3e9vafIzLA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2U1Af30d0aTZku3DUXjcg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Tt5I6lhJEKszm.zgkz9sQ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sYX4pjnRkq1rzNrCVTCk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t7JRF0JLU6DOcg_VIHtMA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t7JRF0JLU6DOcg_VIHtMA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t7JRF0JLU6DOcg_VIHtMA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t7JRF0JLU6DOcg_VIHtMA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t7JRF0JLU6DOcg_VIHtMA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Theme">
  <a:themeElements>
    <a:clrScheme name="Custom 2">
      <a:dk1>
        <a:srgbClr val="002D5E"/>
      </a:dk1>
      <a:lt1>
        <a:srgbClr val="FFFFFF"/>
      </a:lt1>
      <a:dk2>
        <a:srgbClr val="002D5E"/>
      </a:dk2>
      <a:lt2>
        <a:srgbClr val="EFEEEE"/>
      </a:lt2>
      <a:accent1>
        <a:srgbClr val="FF7C00"/>
      </a:accent1>
      <a:accent2>
        <a:srgbClr val="002D5E"/>
      </a:accent2>
      <a:accent3>
        <a:srgbClr val="77AA77"/>
      </a:accent3>
      <a:accent4>
        <a:srgbClr val="3366AA"/>
      </a:accent4>
      <a:accent5>
        <a:srgbClr val="4BACC6"/>
      </a:accent5>
      <a:accent6>
        <a:srgbClr val="8C1EFA"/>
      </a:accent6>
      <a:hlink>
        <a:srgbClr val="CA8F18"/>
      </a:hlink>
      <a:folHlink>
        <a:srgbClr val="982424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/>
      <a:lstStyle>
        <a:defPPr marL="0" marR="0" indent="0" algn="l" defTabSz="914400" rtl="0" eaLnBrk="1" fontAlgn="auto" latinLnBrk="0" hangingPunct="1">
          <a:lnSpc>
            <a:spcPct val="100000"/>
          </a:lnSpc>
          <a:spcBef>
            <a:spcPts val="1200"/>
          </a:spcBef>
          <a:spcAft>
            <a:spcPts val="0"/>
          </a:spcAft>
          <a:buClr>
            <a:srgbClr val="565756"/>
          </a:buClr>
          <a:buSzTx/>
          <a:buNone/>
          <a:tabLst/>
          <a:defRPr kumimoji="0" sz="1600" b="1" i="0" u="none" strike="noStrike" kern="1200" cap="none" spc="0" normalizeH="0" baseline="0" noProof="0" dirty="0" smtClean="0">
            <a:ln>
              <a:noFill/>
            </a:ln>
            <a:solidFill>
              <a:srgbClr val="2A3350"/>
            </a:solidFill>
            <a:effectLst/>
            <a:uLnTx/>
            <a:uFillTx/>
            <a:latin typeface="Arial" pitchFamily="34" charset="0"/>
            <a:ea typeface="+mn-ea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3_Blank Presentation">
  <a:themeElements>
    <a:clrScheme name="Satov Standard">
      <a:dk1>
        <a:srgbClr val="7F7F7F"/>
      </a:dk1>
      <a:lt1>
        <a:srgbClr val="FFFFFF"/>
      </a:lt1>
      <a:dk2>
        <a:srgbClr val="7030A0"/>
      </a:dk2>
      <a:lt2>
        <a:srgbClr val="FFFFFF"/>
      </a:lt2>
      <a:accent1>
        <a:srgbClr val="EFEEEE"/>
      </a:accent1>
      <a:accent2>
        <a:srgbClr val="002060"/>
      </a:accent2>
      <a:accent3>
        <a:srgbClr val="FF7C00"/>
      </a:accent3>
      <a:accent4>
        <a:srgbClr val="7F7F7F"/>
      </a:accent4>
      <a:accent5>
        <a:srgbClr val="A7B8C6"/>
      </a:accent5>
      <a:accent6>
        <a:srgbClr val="EFEEEE"/>
      </a:accent6>
      <a:hlink>
        <a:srgbClr val="002060"/>
      </a:hlink>
      <a:folHlink>
        <a:srgbClr val="FF7C00"/>
      </a:folHlink>
    </a:clrScheme>
    <a:fontScheme name="Satov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>
        <a:spAutoFit/>
      </a:bodyPr>
      <a:lstStyle>
        <a:defPPr>
          <a:spcBef>
            <a:spcPts val="1200"/>
          </a:spcBef>
          <a:spcAft>
            <a:spcPts val="0"/>
          </a:spcAft>
          <a:buClr>
            <a:srgbClr val="565756"/>
          </a:buClr>
          <a:defRPr sz="1600" dirty="0" smtClean="0">
            <a:solidFill>
              <a:srgbClr val="2A3350"/>
            </a:solidFill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spcBef>
            <a:spcPts val="1200"/>
          </a:spcBef>
          <a:spcAft>
            <a:spcPts val="0"/>
          </a:spcAft>
          <a:buClr>
            <a:srgbClr val="565756"/>
          </a:buClr>
          <a:defRPr sz="2700" dirty="0" smtClean="0">
            <a:solidFill>
              <a:srgbClr val="002E5E"/>
            </a:solidFill>
            <a:latin typeface="Arial" pitchFamily="34" charset="0"/>
            <a:cs typeface="Arial" pitchFamily="34" charset="0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39958</TotalTime>
  <Words>320</Words>
  <Application>Microsoft Office PowerPoint</Application>
  <PresentationFormat>On-screen Show (4:3)</PresentationFormat>
  <Paragraphs>74</Paragraphs>
  <Slides>6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ＭＳ Ｐゴシック</vt:lpstr>
      <vt:lpstr>Arial</vt:lpstr>
      <vt:lpstr>Calibri</vt:lpstr>
      <vt:lpstr>Times</vt:lpstr>
      <vt:lpstr>ヒラギノ角ゴ Pro W3</vt:lpstr>
      <vt:lpstr>Office Theme</vt:lpstr>
      <vt:lpstr>3_Blank Presentation</vt:lpstr>
      <vt:lpstr>think-cell Slide</vt:lpstr>
      <vt:lpstr>Chart</vt:lpstr>
      <vt:lpstr>PowerPoint Presentation</vt:lpstr>
      <vt:lpstr>PowerPoint Presentation</vt:lpstr>
      <vt:lpstr>PowerPoint Presentation</vt:lpstr>
      <vt:lpstr>PowerPoint Presentation</vt:lpstr>
      <vt:lpstr>We mapped product categories to our framework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Jordan McIver</dc:creator>
  <cp:lastModifiedBy>Carolyn Stark</cp:lastModifiedBy>
  <cp:revision>1378</cp:revision>
  <cp:lastPrinted>2012-09-11T20:02:18Z</cp:lastPrinted>
  <dcterms:created xsi:type="dcterms:W3CDTF">2011-04-27T13:10:34Z</dcterms:created>
  <dcterms:modified xsi:type="dcterms:W3CDTF">2015-06-04T20:27:31Z</dcterms:modified>
</cp:coreProperties>
</file>